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k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28"/>
  </p:notesMasterIdLst>
  <p:sldIdLst>
    <p:sldId id="256" r:id="rId2"/>
    <p:sldId id="259" r:id="rId3"/>
    <p:sldId id="258" r:id="rId4"/>
    <p:sldId id="260" r:id="rId5"/>
    <p:sldId id="261" r:id="rId6"/>
    <p:sldId id="313" r:id="rId7"/>
    <p:sldId id="314" r:id="rId8"/>
    <p:sldId id="262" r:id="rId9"/>
    <p:sldId id="316" r:id="rId10"/>
    <p:sldId id="315" r:id="rId11"/>
    <p:sldId id="266" r:id="rId12"/>
    <p:sldId id="317" r:id="rId13"/>
    <p:sldId id="319" r:id="rId14"/>
    <p:sldId id="322" r:id="rId15"/>
    <p:sldId id="323" r:id="rId16"/>
    <p:sldId id="324" r:id="rId17"/>
    <p:sldId id="326" r:id="rId18"/>
    <p:sldId id="325" r:id="rId19"/>
    <p:sldId id="327" r:id="rId20"/>
    <p:sldId id="335" r:id="rId21"/>
    <p:sldId id="329" r:id="rId22"/>
    <p:sldId id="330" r:id="rId23"/>
    <p:sldId id="331" r:id="rId24"/>
    <p:sldId id="333" r:id="rId25"/>
    <p:sldId id="334" r:id="rId26"/>
    <p:sldId id="290"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4F0FF1-9BCB-4F77-A7EB-CB2CC291F9E9}">
  <a:tblStyle styleId="{5D4F0FF1-9BCB-4F77-A7EB-CB2CC291F9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p:scale>
          <a:sx n="100" d="100"/>
          <a:sy n="100" d="100"/>
        </p:scale>
        <p:origin x="989" y="3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960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8220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966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693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46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337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588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03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110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223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734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128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313864b49_1_5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313864b49_1_5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58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449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313741446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313741446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368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01375" y="3695341"/>
            <a:ext cx="2756400" cy="7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61625" y="-12007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32">
    <p:spTree>
      <p:nvGrpSpPr>
        <p:cNvPr id="1" name="Shape 212"/>
        <p:cNvGrpSpPr/>
        <p:nvPr/>
      </p:nvGrpSpPr>
      <p:grpSpPr>
        <a:xfrm>
          <a:off x="0" y="0"/>
          <a:ext cx="0" cy="0"/>
          <a:chOff x="0" y="0"/>
          <a:chExt cx="0" cy="0"/>
        </a:xfrm>
      </p:grpSpPr>
      <p:sp>
        <p:nvSpPr>
          <p:cNvPr id="213" name="Google Shape;213;p38"/>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38"/>
          <p:cNvGrpSpPr/>
          <p:nvPr/>
        </p:nvGrpSpPr>
        <p:grpSpPr>
          <a:xfrm rot="10800000">
            <a:off x="2574011" y="4162663"/>
            <a:ext cx="3995951" cy="564600"/>
            <a:chOff x="1524913" y="922950"/>
            <a:chExt cx="6094175" cy="564600"/>
          </a:xfrm>
        </p:grpSpPr>
        <p:cxnSp>
          <p:nvCxnSpPr>
            <p:cNvPr id="215" name="Google Shape;215;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6" name="Google Shape;216;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217" name="Google Shape;217;p38"/>
          <p:cNvGrpSpPr/>
          <p:nvPr/>
        </p:nvGrpSpPr>
        <p:grpSpPr>
          <a:xfrm>
            <a:off x="2574011" y="762913"/>
            <a:ext cx="3995951" cy="564600"/>
            <a:chOff x="1524913" y="922950"/>
            <a:chExt cx="6094175" cy="564600"/>
          </a:xfrm>
        </p:grpSpPr>
        <p:cxnSp>
          <p:nvCxnSpPr>
            <p:cNvPr id="218" name="Google Shape;218;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9" name="Google Shape;219;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220" name="Google Shape;220;p38"/>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32_1">
    <p:spTree>
      <p:nvGrpSpPr>
        <p:cNvPr id="1" name="Shape 221"/>
        <p:cNvGrpSpPr/>
        <p:nvPr/>
      </p:nvGrpSpPr>
      <p:grpSpPr>
        <a:xfrm>
          <a:off x="0" y="0"/>
          <a:ext cx="0" cy="0"/>
          <a:chOff x="0" y="0"/>
          <a:chExt cx="0" cy="0"/>
        </a:xfrm>
      </p:grpSpPr>
      <p:sp>
        <p:nvSpPr>
          <p:cNvPr id="222" name="Google Shape;222;p39"/>
          <p:cNvSpPr/>
          <p:nvPr/>
        </p:nvSpPr>
        <p:spPr>
          <a:xfrm>
            <a:off x="576927" y="41252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9"/>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39"/>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cxnSp>
        <p:nvCxnSpPr>
          <p:cNvPr id="225" name="Google Shape;225;p39"/>
          <p:cNvCxnSpPr/>
          <p:nvPr/>
        </p:nvCxnSpPr>
        <p:spPr>
          <a:xfrm>
            <a:off x="2572500" y="374619"/>
            <a:ext cx="39990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20000" y="3755325"/>
            <a:ext cx="3220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 name="Google Shape;16;p3"/>
          <p:cNvGrpSpPr/>
          <p:nvPr/>
        </p:nvGrpSpPr>
        <p:grpSpPr>
          <a:xfrm rot="10800000">
            <a:off x="-962314" y="1220013"/>
            <a:ext cx="3995951" cy="564600"/>
            <a:chOff x="1524913" y="922950"/>
            <a:chExt cx="6094175" cy="564600"/>
          </a:xfrm>
        </p:grpSpPr>
        <p:cxnSp>
          <p:nvCxnSpPr>
            <p:cNvPr id="17" name="Google Shape;17;p3"/>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8" name="Google Shape;18;p3"/>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2147050" y="3014563"/>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 name="Google Shape;41;p7"/>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7"/>
          <p:cNvGrpSpPr/>
          <p:nvPr/>
        </p:nvGrpSpPr>
        <p:grpSpPr>
          <a:xfrm rot="10800000">
            <a:off x="2574011" y="3989325"/>
            <a:ext cx="3995951" cy="564600"/>
            <a:chOff x="1524913" y="922950"/>
            <a:chExt cx="6094175" cy="564600"/>
          </a:xfrm>
        </p:grpSpPr>
        <p:cxnSp>
          <p:nvCxnSpPr>
            <p:cNvPr id="43" name="Google Shape;43;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4" name="Google Shape;44;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45" name="Google Shape;45;p7"/>
          <p:cNvGrpSpPr/>
          <p:nvPr/>
        </p:nvGrpSpPr>
        <p:grpSpPr>
          <a:xfrm>
            <a:off x="2574011" y="589575"/>
            <a:ext cx="3995951" cy="564600"/>
            <a:chOff x="1524913" y="922950"/>
            <a:chExt cx="6094175" cy="564600"/>
          </a:xfrm>
        </p:grpSpPr>
        <p:cxnSp>
          <p:nvCxnSpPr>
            <p:cNvPr id="46" name="Google Shape;46;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7" name="Google Shape;47;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48" name="Google Shape;48;p7"/>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1"/>
          </p:nvPr>
        </p:nvSpPr>
        <p:spPr>
          <a:xfrm>
            <a:off x="206961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 name="Google Shape;69;p13"/>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 name="Google Shape;70;p13"/>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2" name="Google Shape;72;p13"/>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9" hasCustomPrompt="1"/>
          </p:nvPr>
        </p:nvSpPr>
        <p:spPr>
          <a:xfrm>
            <a:off x="874125"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13"/>
          <p:cNvSpPr txBox="1">
            <a:spLocks noGrp="1"/>
          </p:cNvSpPr>
          <p:nvPr>
            <p:ph type="title" idx="13" hasCustomPrompt="1"/>
          </p:nvPr>
        </p:nvSpPr>
        <p:spPr>
          <a:xfrm>
            <a:off x="874125"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3"/>
          <p:cNvSpPr txBox="1">
            <a:spLocks noGrp="1"/>
          </p:cNvSpPr>
          <p:nvPr>
            <p:ph type="title" idx="14" hasCustomPrompt="1"/>
          </p:nvPr>
        </p:nvSpPr>
        <p:spPr>
          <a:xfrm>
            <a:off x="4724300"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3"/>
          <p:cNvSpPr txBox="1">
            <a:spLocks noGrp="1"/>
          </p:cNvSpPr>
          <p:nvPr>
            <p:ph type="title" idx="15" hasCustomPrompt="1"/>
          </p:nvPr>
        </p:nvSpPr>
        <p:spPr>
          <a:xfrm>
            <a:off x="4724300"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p:nvPr/>
        </p:nvSpPr>
        <p:spPr>
          <a:xfrm>
            <a:off x="-861625" y="-13516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74465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3798925" y="3022044"/>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3" name="Google Shape;83;p14"/>
          <p:cNvSpPr txBox="1">
            <a:spLocks noGrp="1"/>
          </p:cNvSpPr>
          <p:nvPr>
            <p:ph type="subTitle" idx="1"/>
          </p:nvPr>
        </p:nvSpPr>
        <p:spPr>
          <a:xfrm>
            <a:off x="3798925" y="1589556"/>
            <a:ext cx="4784100" cy="127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4"/>
          <p:cNvSpPr/>
          <p:nvPr/>
        </p:nvSpPr>
        <p:spPr>
          <a:xfrm>
            <a:off x="77446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85"/>
        <p:cNvGrpSpPr/>
        <p:nvPr/>
      </p:nvGrpSpPr>
      <p:grpSpPr>
        <a:xfrm>
          <a:off x="0" y="0"/>
          <a:ext cx="0" cy="0"/>
          <a:chOff x="0" y="0"/>
          <a:chExt cx="0" cy="0"/>
        </a:xfrm>
      </p:grpSpPr>
      <p:sp>
        <p:nvSpPr>
          <p:cNvPr id="86" name="Google Shape;86;p15"/>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5"/>
          <p:cNvSpPr/>
          <p:nvPr/>
        </p:nvSpPr>
        <p:spPr>
          <a:xfrm>
            <a:off x="-617962"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7988313"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9">
    <p:spTree>
      <p:nvGrpSpPr>
        <p:cNvPr id="1" name="Shape 106"/>
        <p:cNvGrpSpPr/>
        <p:nvPr/>
      </p:nvGrpSpPr>
      <p:grpSpPr>
        <a:xfrm>
          <a:off x="0" y="0"/>
          <a:ext cx="0" cy="0"/>
          <a:chOff x="0" y="0"/>
          <a:chExt cx="0" cy="0"/>
        </a:xfrm>
      </p:grpSpPr>
      <p:sp>
        <p:nvSpPr>
          <p:cNvPr id="107" name="Google Shape;107;p17"/>
          <p:cNvSpPr txBox="1">
            <a:spLocks noGrp="1"/>
          </p:cNvSpPr>
          <p:nvPr>
            <p:ph type="subTitle" idx="1"/>
          </p:nvPr>
        </p:nvSpPr>
        <p:spPr>
          <a:xfrm>
            <a:off x="4168250" y="2347450"/>
            <a:ext cx="3945300" cy="122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7"/>
          <p:cNvSpPr txBox="1">
            <a:spLocks noGrp="1"/>
          </p:cNvSpPr>
          <p:nvPr>
            <p:ph type="title"/>
          </p:nvPr>
        </p:nvSpPr>
        <p:spPr>
          <a:xfrm>
            <a:off x="4168250" y="1575350"/>
            <a:ext cx="3945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7"/>
          <p:cNvSpPr/>
          <p:nvPr/>
        </p:nvSpPr>
        <p:spPr>
          <a:xfrm>
            <a:off x="-1086925" y="-11566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3">
  <p:cSld name="CUSTOM_11_1_1_1_1_1_1">
    <p:spTree>
      <p:nvGrpSpPr>
        <p:cNvPr id="1" name="Shape 158"/>
        <p:cNvGrpSpPr/>
        <p:nvPr/>
      </p:nvGrpSpPr>
      <p:grpSpPr>
        <a:xfrm>
          <a:off x="0" y="0"/>
          <a:ext cx="0" cy="0"/>
          <a:chOff x="0" y="0"/>
          <a:chExt cx="0" cy="0"/>
        </a:xfrm>
      </p:grpSpPr>
      <p:sp>
        <p:nvSpPr>
          <p:cNvPr id="159" name="Google Shape;159;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1pPr>
            <a:lvl2pPr lvl="1"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2pPr>
            <a:lvl3pPr lvl="2"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3pPr>
            <a:lvl4pPr lvl="3"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4pPr>
            <a:lvl5pPr lvl="4"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5pPr>
            <a:lvl6pPr lvl="5"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6pPr>
            <a:lvl7pPr lvl="6"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7pPr>
            <a:lvl8pPr lvl="7"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8pPr>
            <a:lvl9pPr lvl="8"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0" r:id="rId6"/>
    <p:sldLayoutId id="2147483661" r:id="rId7"/>
    <p:sldLayoutId id="2147483663" r:id="rId8"/>
    <p:sldLayoutId id="2147483677" r:id="rId9"/>
    <p:sldLayoutId id="2147483684" r:id="rId10"/>
    <p:sldLayoutId id="214748368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a:t>Fast Secured Emergency System</a:t>
            </a:r>
            <a:endParaRPr lang="en-GB" b="0" dirty="0"/>
          </a:p>
        </p:txBody>
      </p:sp>
      <p:pic>
        <p:nvPicPr>
          <p:cNvPr id="235" name="Google Shape;235;p42"/>
          <p:cNvPicPr preferRelativeResize="0"/>
          <p:nvPr/>
        </p:nvPicPr>
        <p:blipFill rotWithShape="1">
          <a:blip r:embed="rId3">
            <a:alphaModFix/>
          </a:blip>
          <a:srcRect l="9600" t="23369" r="36095" b="22744"/>
          <a:stretch/>
        </p:blipFill>
        <p:spPr>
          <a:xfrm>
            <a:off x="4572000" y="612726"/>
            <a:ext cx="4572000" cy="4536750"/>
          </a:xfrm>
          <a:prstGeom prst="rect">
            <a:avLst/>
          </a:prstGeom>
          <a:noFill/>
          <a:ln>
            <a:noFill/>
          </a:ln>
        </p:spPr>
      </p:pic>
      <p:sp>
        <p:nvSpPr>
          <p:cNvPr id="236" name="Google Shape;236;p42"/>
          <p:cNvSpPr/>
          <p:nvPr/>
        </p:nvSpPr>
        <p:spPr>
          <a:xfrm>
            <a:off x="777837" y="3724613"/>
            <a:ext cx="4003500" cy="6291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42"/>
          <p:cNvSpPr txBox="1">
            <a:spLocks noGrp="1"/>
          </p:cNvSpPr>
          <p:nvPr>
            <p:ph type="subTitle" idx="1"/>
          </p:nvPr>
        </p:nvSpPr>
        <p:spPr>
          <a:xfrm>
            <a:off x="1401375" y="3770341"/>
            <a:ext cx="2756400" cy="6290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Project Presentation</a:t>
            </a:r>
            <a:endParaRPr sz="1800" dirty="0"/>
          </a:p>
        </p:txBody>
      </p:sp>
      <p:sp>
        <p:nvSpPr>
          <p:cNvPr id="238" name="Google Shape;238;p42"/>
          <p:cNvSpPr/>
          <p:nvPr/>
        </p:nvSpPr>
        <p:spPr>
          <a:xfrm>
            <a:off x="8548675" y="3328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39" name="Google Shape;239;p42"/>
          <p:cNvPicPr preferRelativeResize="0"/>
          <p:nvPr/>
        </p:nvPicPr>
        <p:blipFill rotWithShape="1">
          <a:blip r:embed="rId4">
            <a:alphaModFix/>
          </a:blip>
          <a:srcRect l="60513" t="15763" r="16584" b="61860"/>
          <a:stretch/>
        </p:blipFill>
        <p:spPr>
          <a:xfrm>
            <a:off x="5229750" y="1119250"/>
            <a:ext cx="1094076" cy="1068950"/>
          </a:xfrm>
          <a:prstGeom prst="rect">
            <a:avLst/>
          </a:prstGeom>
          <a:noFill/>
          <a:ln>
            <a:noFill/>
          </a:ln>
        </p:spPr>
      </p:pic>
      <p:cxnSp>
        <p:nvCxnSpPr>
          <p:cNvPr id="240" name="Google Shape;240;p42"/>
          <p:cNvCxnSpPr/>
          <p:nvPr/>
        </p:nvCxnSpPr>
        <p:spPr>
          <a:xfrm>
            <a:off x="780087" y="3529013"/>
            <a:ext cx="3999000" cy="0"/>
          </a:xfrm>
          <a:prstGeom prst="straightConnector1">
            <a:avLst/>
          </a:prstGeom>
          <a:noFill/>
          <a:ln w="19050" cap="flat" cmpd="sng">
            <a:solidFill>
              <a:srgbClr val="DADACE"/>
            </a:solidFill>
            <a:prstDash val="solid"/>
            <a:round/>
            <a:headEnd type="none" w="med" len="med"/>
            <a:tailEnd type="none" w="med" len="med"/>
          </a:ln>
        </p:spPr>
      </p:cxnSp>
      <p:grpSp>
        <p:nvGrpSpPr>
          <p:cNvPr id="241" name="Google Shape;241;p42"/>
          <p:cNvGrpSpPr/>
          <p:nvPr/>
        </p:nvGrpSpPr>
        <p:grpSpPr>
          <a:xfrm>
            <a:off x="781611" y="713513"/>
            <a:ext cx="3995951" cy="564600"/>
            <a:chOff x="1524913" y="922950"/>
            <a:chExt cx="6094175" cy="564600"/>
          </a:xfrm>
        </p:grpSpPr>
        <p:cxnSp>
          <p:nvCxnSpPr>
            <p:cNvPr id="242" name="Google Shape;242;p42"/>
            <p:cNvCxnSpPr/>
            <p:nvPr/>
          </p:nvCxnSpPr>
          <p:spPr>
            <a:xfrm rot="10800000" flipH="1">
              <a:off x="1524913" y="922950"/>
              <a:ext cx="2916000" cy="564600"/>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243" name="Google Shape;243;p42"/>
            <p:cNvCxnSpPr/>
            <p:nvPr/>
          </p:nvCxnSpPr>
          <p:spPr>
            <a:xfrm rot="10800000">
              <a:off x="4437888" y="923225"/>
              <a:ext cx="3181200" cy="563400"/>
            </a:xfrm>
            <a:prstGeom prst="curvedConnector3">
              <a:avLst>
                <a:gd name="adj1" fmla="val 50000"/>
              </a:avLst>
            </a:prstGeom>
            <a:noFill/>
            <a:ln w="19050" cap="flat" cmpd="sng">
              <a:solidFill>
                <a:schemeClr val="lt2"/>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19999" y="129711"/>
            <a:ext cx="7704000" cy="572700"/>
          </a:xfrm>
          <a:prstGeom prst="rect">
            <a:avLst/>
          </a:prstGeom>
        </p:spPr>
        <p:txBody>
          <a:bodyPr spcFirstLastPara="1" wrap="square" lIns="91425" tIns="91425" rIns="91425" bIns="91425" anchor="ctr" anchorCtr="0">
            <a:noAutofit/>
          </a:bodyPr>
          <a:lstStyle/>
          <a:p>
            <a:r>
              <a:rPr lang="en-US" dirty="0"/>
              <a:t>Flow Chart Diagram</a:t>
            </a:r>
            <a:endParaRPr dirty="0"/>
          </a:p>
        </p:txBody>
      </p:sp>
      <p:pic>
        <p:nvPicPr>
          <p:cNvPr id="4" name="Picture 3" descr="C:\Users\DELL\Desktop\Flowchart Digram.jpg.jpeg"/>
          <p:cNvPicPr/>
          <p:nvPr/>
        </p:nvPicPr>
        <p:blipFill rotWithShape="1">
          <a:blip r:embed="rId3">
            <a:extLst>
              <a:ext uri="{28A0092B-C50C-407E-A947-70E740481C1C}">
                <a14:useLocalDpi xmlns:a14="http://schemas.microsoft.com/office/drawing/2010/main" val="0"/>
              </a:ext>
            </a:extLst>
          </a:blip>
          <a:srcRect t="6489" r="7902" b="37955"/>
          <a:stretch/>
        </p:blipFill>
        <p:spPr bwMode="auto">
          <a:xfrm>
            <a:off x="0" y="702411"/>
            <a:ext cx="9144000" cy="43267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3102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52"/>
          <p:cNvPicPr preferRelativeResize="0"/>
          <p:nvPr/>
        </p:nvPicPr>
        <p:blipFill rotWithShape="1">
          <a:blip r:embed="rId3">
            <a:alphaModFix/>
          </a:blip>
          <a:srcRect l="48187" t="29110" r="19360" b="24821"/>
          <a:stretch/>
        </p:blipFill>
        <p:spPr>
          <a:xfrm>
            <a:off x="720000" y="1006075"/>
            <a:ext cx="2914400" cy="4137426"/>
          </a:xfrm>
          <a:prstGeom prst="rect">
            <a:avLst/>
          </a:prstGeom>
          <a:noFill/>
          <a:ln>
            <a:noFill/>
          </a:ln>
        </p:spPr>
      </p:pic>
      <p:sp>
        <p:nvSpPr>
          <p:cNvPr id="344" name="Google Shape;344;p52"/>
          <p:cNvSpPr/>
          <p:nvPr/>
        </p:nvSpPr>
        <p:spPr>
          <a:xfrm>
            <a:off x="2813875" y="-8917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1;p48">
            <a:extLst>
              <a:ext uri="{FF2B5EF4-FFF2-40B4-BE49-F238E27FC236}">
                <a16:creationId xmlns:a16="http://schemas.microsoft.com/office/drawing/2014/main" id="{FF9A24F4-EB80-4F6D-4E5D-031A3CAB9E13}"/>
              </a:ext>
            </a:extLst>
          </p:cNvPr>
          <p:cNvSpPr txBox="1">
            <a:spLocks noGrp="1"/>
          </p:cNvSpPr>
          <p:nvPr>
            <p:ph type="title"/>
          </p:nvPr>
        </p:nvSpPr>
        <p:spPr>
          <a:xfrm>
            <a:off x="4208007" y="1763102"/>
            <a:ext cx="3945300" cy="572700"/>
          </a:xfrm>
          <a:prstGeom prst="rect">
            <a:avLst/>
          </a:prstGeom>
        </p:spPr>
        <p:txBody>
          <a:bodyPr spcFirstLastPara="1" wrap="square" lIns="91425" tIns="91425" rIns="91425" bIns="91425" anchor="ctr" anchorCtr="0">
            <a:noAutofit/>
          </a:bodyPr>
          <a:lstStyle/>
          <a:p>
            <a:r>
              <a:rPr lang="en-US" sz="3600" dirty="0"/>
              <a:t>           Analysis</a:t>
            </a:r>
            <a:endParaRPr sz="3600" dirty="0"/>
          </a:p>
        </p:txBody>
      </p:sp>
      <p:cxnSp>
        <p:nvCxnSpPr>
          <p:cNvPr id="7" name="Google Shape;302;p48">
            <a:extLst>
              <a:ext uri="{FF2B5EF4-FFF2-40B4-BE49-F238E27FC236}">
                <a16:creationId xmlns:a16="http://schemas.microsoft.com/office/drawing/2014/main" id="{FEC2C476-FE31-7EA4-9EA9-F60BC8E4B877}"/>
              </a:ext>
            </a:extLst>
          </p:cNvPr>
          <p:cNvCxnSpPr/>
          <p:nvPr/>
        </p:nvCxnSpPr>
        <p:spPr>
          <a:xfrm>
            <a:off x="4918858" y="2479640"/>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8" name="Google Shape;303;p48">
            <a:extLst>
              <a:ext uri="{FF2B5EF4-FFF2-40B4-BE49-F238E27FC236}">
                <a16:creationId xmlns:a16="http://schemas.microsoft.com/office/drawing/2014/main" id="{4EC06033-35E8-63E2-7609-5EE1E2731F3A}"/>
              </a:ext>
            </a:extLst>
          </p:cNvPr>
          <p:cNvGrpSpPr/>
          <p:nvPr/>
        </p:nvGrpSpPr>
        <p:grpSpPr>
          <a:xfrm>
            <a:off x="4918858" y="1490638"/>
            <a:ext cx="2523598" cy="356601"/>
            <a:chOff x="1524913" y="922950"/>
            <a:chExt cx="6094175" cy="564600"/>
          </a:xfrm>
        </p:grpSpPr>
        <p:cxnSp>
          <p:nvCxnSpPr>
            <p:cNvPr id="9" name="Google Shape;304;p48">
              <a:extLst>
                <a:ext uri="{FF2B5EF4-FFF2-40B4-BE49-F238E27FC236}">
                  <a16:creationId xmlns:a16="http://schemas.microsoft.com/office/drawing/2014/main" id="{7F40CD1E-E0AD-F03C-DE90-BB00AEB70E66}"/>
                </a:ext>
              </a:extLst>
            </p:cNvPr>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0" name="Google Shape;305;p48">
              <a:extLst>
                <a:ext uri="{FF2B5EF4-FFF2-40B4-BE49-F238E27FC236}">
                  <a16:creationId xmlns:a16="http://schemas.microsoft.com/office/drawing/2014/main" id="{548224E5-7CAC-EC6B-EA3E-B2AD0071943B}"/>
                </a:ext>
              </a:extLst>
            </p:cNvPr>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12" name="TextBox 11">
            <a:extLst>
              <a:ext uri="{FF2B5EF4-FFF2-40B4-BE49-F238E27FC236}">
                <a16:creationId xmlns:a16="http://schemas.microsoft.com/office/drawing/2014/main" id="{2290450B-59DB-5AE3-95CA-30B3A117ED85}"/>
              </a:ext>
            </a:extLst>
          </p:cNvPr>
          <p:cNvSpPr txBox="1"/>
          <p:nvPr/>
        </p:nvSpPr>
        <p:spPr>
          <a:xfrm>
            <a:off x="6837225" y="923692"/>
            <a:ext cx="4765812" cy="861774"/>
          </a:xfrm>
          <a:prstGeom prst="rect">
            <a:avLst/>
          </a:prstGeom>
          <a:noFill/>
        </p:spPr>
        <p:txBody>
          <a:bodyPr wrap="square">
            <a:spAutoFit/>
          </a:bodyPr>
          <a:lstStyle/>
          <a:p>
            <a:pPr marL="0" lvl="0" indent="0" algn="l" rtl="0">
              <a:spcBef>
                <a:spcPts val="0"/>
              </a:spcBef>
              <a:spcAft>
                <a:spcPts val="0"/>
              </a:spcAft>
              <a:buNone/>
            </a:pPr>
            <a:r>
              <a:rPr lang="en" sz="5000" dirty="0">
                <a:latin typeface="Prata"/>
              </a:rPr>
              <a:t>03</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683424" y="249953"/>
            <a:ext cx="7704000" cy="572700"/>
          </a:xfrm>
          <a:prstGeom prst="rect">
            <a:avLst/>
          </a:prstGeom>
        </p:spPr>
        <p:txBody>
          <a:bodyPr spcFirstLastPara="1" wrap="square" lIns="91425" tIns="91425" rIns="91425" bIns="91425" anchor="ctr" anchorCtr="0">
            <a:noAutofit/>
          </a:bodyPr>
          <a:lstStyle/>
          <a:p>
            <a:r>
              <a:rPr lang="en-US" sz="2800" dirty="0">
                <a:solidFill>
                  <a:schemeClr val="accent1">
                    <a:lumMod val="10000"/>
                  </a:schemeClr>
                </a:solidFill>
                <a:latin typeface="Arial Rounded MT Bold" panose="020F0704030504030204" pitchFamily="34" charset="0"/>
              </a:rPr>
              <a:t>Related </a:t>
            </a:r>
            <a:r>
              <a:rPr lang="en-US" dirty="0">
                <a:solidFill>
                  <a:schemeClr val="accent1">
                    <a:lumMod val="10000"/>
                  </a:schemeClr>
                </a:solidFill>
                <a:latin typeface="Arial Rounded MT Bold" panose="020F0704030504030204" pitchFamily="34" charset="0"/>
              </a:rPr>
              <a:t>W</a:t>
            </a:r>
            <a:r>
              <a:rPr lang="en-US" sz="2800" dirty="0" smtClean="0">
                <a:solidFill>
                  <a:schemeClr val="accent1">
                    <a:lumMod val="10000"/>
                  </a:schemeClr>
                </a:solidFill>
                <a:latin typeface="Arial Rounded MT Bold" panose="020F0704030504030204" pitchFamily="34" charset="0"/>
              </a:rPr>
              <a:t>ork</a:t>
            </a:r>
            <a:endParaRPr dirty="0"/>
          </a:p>
        </p:txBody>
      </p:sp>
      <p:sp>
        <p:nvSpPr>
          <p:cNvPr id="294" name="Google Shape;294;p47"/>
          <p:cNvSpPr txBox="1">
            <a:spLocks noGrp="1"/>
          </p:cNvSpPr>
          <p:nvPr>
            <p:ph type="subTitle" idx="1"/>
          </p:nvPr>
        </p:nvSpPr>
        <p:spPr>
          <a:xfrm>
            <a:off x="1249680" y="1009418"/>
            <a:ext cx="6687312" cy="358696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pPr>
            <a:r>
              <a:rPr lang="en-US" sz="1600" dirty="0">
                <a:latin typeface="Arial Rounded MT Bold" panose="020F0704030504030204" pitchFamily="34" charset="0"/>
              </a:rPr>
              <a:t>1-Smart Road Accident Detection and Communication System </a:t>
            </a:r>
          </a:p>
          <a:p>
            <a:pPr marL="0" lvl="0" indent="0" algn="just" rtl="0">
              <a:spcBef>
                <a:spcPts val="0"/>
              </a:spcBef>
              <a:spcAft>
                <a:spcPts val="1600"/>
              </a:spcAft>
            </a:pPr>
            <a:r>
              <a:rPr lang="en-US" dirty="0" smtClean="0">
                <a:latin typeface="Arial Rounded MT Bold" panose="020F0704030504030204" pitchFamily="34" charset="0"/>
              </a:rPr>
              <a:t>Authors in (2020) </a:t>
            </a:r>
            <a:r>
              <a:rPr lang="en-US" dirty="0">
                <a:latin typeface="Arial Rounded MT Bold" panose="020F0704030504030204" pitchFamily="34" charset="0"/>
              </a:rPr>
              <a:t>have developed a hardware system to detect car accidents with the help of sensors. The accident is detected by a vibration sensor and gyroscope sensor and immediately emergency contact numbers are notified with the GSM module. Also, the exact location is recognized by the GPS module. </a:t>
            </a:r>
          </a:p>
          <a:p>
            <a:pPr marL="0" lvl="0" indent="0" algn="just" rtl="0">
              <a:spcBef>
                <a:spcPts val="0"/>
              </a:spcBef>
              <a:spcAft>
                <a:spcPts val="1600"/>
              </a:spcAft>
            </a:pPr>
            <a:r>
              <a:rPr lang="en-US" sz="1600" dirty="0">
                <a:latin typeface="Arial Rounded MT Bold" panose="020F0704030504030204" pitchFamily="34" charset="0"/>
              </a:rPr>
              <a:t>2-Biomedical sensors with IOT</a:t>
            </a:r>
          </a:p>
          <a:p>
            <a:pPr marL="0" lvl="0" indent="0" algn="just" rtl="0">
              <a:spcBef>
                <a:spcPts val="0"/>
              </a:spcBef>
              <a:spcAft>
                <a:spcPts val="1600"/>
              </a:spcAft>
            </a:pPr>
            <a:r>
              <a:rPr lang="en-US" dirty="0" smtClean="0">
                <a:latin typeface="Arial Rounded MT Bold" panose="020F0704030504030204" pitchFamily="34" charset="0"/>
              </a:rPr>
              <a:t>Authors(2021) </a:t>
            </a:r>
            <a:r>
              <a:rPr lang="en-US" dirty="0">
                <a:latin typeface="Arial Rounded MT Bold" panose="020F0704030504030204" pitchFamily="34" charset="0"/>
              </a:rPr>
              <a:t>present an IOT based health monitoring system using the My Signals development shield for Arduino Uno. Evaluating the performances and effectiveness of the sensors and wireless platform devices are also the aim of the project. My Signals enables multiple sensors such as temperature, ECG, oxygen saturation and pulse rate to gather the physical data. </a:t>
            </a:r>
            <a:endParaRPr lang="en-GB" dirty="0">
              <a:latin typeface="Arial Rounded MT Bold" panose="020F0704030504030204" pitchFamily="34" charset="0"/>
            </a:endParaRPr>
          </a:p>
        </p:txBody>
      </p:sp>
    </p:spTree>
    <p:extLst>
      <p:ext uri="{BB962C8B-B14F-4D97-AF65-F5344CB8AC3E}">
        <p14:creationId xmlns:p14="http://schemas.microsoft.com/office/powerpoint/2010/main" val="10810941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605700" y="0"/>
            <a:ext cx="7704000" cy="572700"/>
          </a:xfrm>
          <a:prstGeom prst="rect">
            <a:avLst/>
          </a:prstGeom>
        </p:spPr>
        <p:txBody>
          <a:bodyPr spcFirstLastPara="1" wrap="square" lIns="91425" tIns="91425" rIns="91425" bIns="91425" anchor="ctr" anchorCtr="0">
            <a:noAutofit/>
          </a:bodyPr>
          <a:lstStyle/>
          <a:p>
            <a:r>
              <a:rPr lang="en-US" dirty="0"/>
              <a:t>Requirement Analysis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1548153580"/>
              </p:ext>
            </p:extLst>
          </p:nvPr>
        </p:nvGraphicFramePr>
        <p:xfrm>
          <a:off x="1089659" y="510540"/>
          <a:ext cx="7071361" cy="4558102"/>
        </p:xfrm>
        <a:graphic>
          <a:graphicData uri="http://schemas.openxmlformats.org/drawingml/2006/table">
            <a:tbl>
              <a:tblPr firstRow="1" firstCol="1" bandRow="1">
                <a:tableStyleId>{5D4F0FF1-9BCB-4F77-A7EB-CB2CC291F9E9}</a:tableStyleId>
              </a:tblPr>
              <a:tblGrid>
                <a:gridCol w="660670">
                  <a:extLst>
                    <a:ext uri="{9D8B030D-6E8A-4147-A177-3AD203B41FA5}">
                      <a16:colId xmlns:a16="http://schemas.microsoft.com/office/drawing/2014/main" val="1449206277"/>
                    </a:ext>
                  </a:extLst>
                </a:gridCol>
                <a:gridCol w="1128388">
                  <a:extLst>
                    <a:ext uri="{9D8B030D-6E8A-4147-A177-3AD203B41FA5}">
                      <a16:colId xmlns:a16="http://schemas.microsoft.com/office/drawing/2014/main" val="3493565484"/>
                    </a:ext>
                  </a:extLst>
                </a:gridCol>
                <a:gridCol w="401774">
                  <a:extLst>
                    <a:ext uri="{9D8B030D-6E8A-4147-A177-3AD203B41FA5}">
                      <a16:colId xmlns:a16="http://schemas.microsoft.com/office/drawing/2014/main" val="1146952179"/>
                    </a:ext>
                  </a:extLst>
                </a:gridCol>
                <a:gridCol w="1716397">
                  <a:extLst>
                    <a:ext uri="{9D8B030D-6E8A-4147-A177-3AD203B41FA5}">
                      <a16:colId xmlns:a16="http://schemas.microsoft.com/office/drawing/2014/main" val="3251162742"/>
                    </a:ext>
                  </a:extLst>
                </a:gridCol>
                <a:gridCol w="1251731">
                  <a:extLst>
                    <a:ext uri="{9D8B030D-6E8A-4147-A177-3AD203B41FA5}">
                      <a16:colId xmlns:a16="http://schemas.microsoft.com/office/drawing/2014/main" val="3136758391"/>
                    </a:ext>
                  </a:extLst>
                </a:gridCol>
                <a:gridCol w="1251731">
                  <a:extLst>
                    <a:ext uri="{9D8B030D-6E8A-4147-A177-3AD203B41FA5}">
                      <a16:colId xmlns:a16="http://schemas.microsoft.com/office/drawing/2014/main" val="211956125"/>
                    </a:ext>
                  </a:extLst>
                </a:gridCol>
                <a:gridCol w="660670">
                  <a:extLst>
                    <a:ext uri="{9D8B030D-6E8A-4147-A177-3AD203B41FA5}">
                      <a16:colId xmlns:a16="http://schemas.microsoft.com/office/drawing/2014/main" val="443608054"/>
                    </a:ext>
                  </a:extLst>
                </a:gridCol>
              </a:tblGrid>
              <a:tr h="122771">
                <a:tc rowSpan="2">
                  <a:txBody>
                    <a:bodyPr/>
                    <a:lstStyle/>
                    <a:p>
                      <a:pPr marL="0" marR="26670" algn="ctr">
                        <a:spcBef>
                          <a:spcPts val="0"/>
                        </a:spcBef>
                        <a:spcAft>
                          <a:spcPts val="0"/>
                        </a:spcAft>
                      </a:pPr>
                      <a:r>
                        <a:rPr lang="en-US" sz="800" kern="50">
                          <a:effectLst/>
                          <a:cs typeface="+mj-cs"/>
                        </a:rPr>
                        <a:t>Req. ID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6035" algn="ctr">
                        <a:spcBef>
                          <a:spcPts val="0"/>
                        </a:spcBef>
                        <a:spcAft>
                          <a:spcPts val="0"/>
                        </a:spcAft>
                      </a:pPr>
                      <a:r>
                        <a:rPr lang="en-US" sz="800" kern="50">
                          <a:effectLst/>
                          <a:cs typeface="+mj-cs"/>
                        </a:rPr>
                        <a:t>Req. Name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0" algn="ctr">
                        <a:spcBef>
                          <a:spcPts val="0"/>
                        </a:spcBef>
                        <a:spcAft>
                          <a:spcPts val="0"/>
                        </a:spcAft>
                      </a:pPr>
                      <a:r>
                        <a:rPr lang="en-US" sz="800" kern="50">
                          <a:effectLst/>
                          <a:cs typeface="+mj-cs"/>
                        </a:rPr>
                        <a:t>Req. Type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0480" algn="ctr">
                        <a:spcBef>
                          <a:spcPts val="0"/>
                        </a:spcBef>
                        <a:spcAft>
                          <a:spcPts val="0"/>
                        </a:spcAft>
                      </a:pPr>
                      <a:r>
                        <a:rPr lang="en-US" sz="800" kern="50" dirty="0">
                          <a:effectLst/>
                          <a:cs typeface="+mj-cs"/>
                        </a:rPr>
                        <a:t>Description </a:t>
                      </a:r>
                      <a:endParaRPr lang="en-US" sz="800" kern="50" dirty="0">
                        <a:effectLst/>
                        <a:latin typeface="Times New Roman" panose="02020603050405020304" pitchFamily="18" charset="0"/>
                        <a:ea typeface="Times New Roman" panose="02020603050405020304" pitchFamily="18" charset="0"/>
                        <a:cs typeface="+mj-cs"/>
                      </a:endParaRPr>
                    </a:p>
                  </a:txBody>
                  <a:tcPr marL="37807" marR="37807" marT="0" marB="0"/>
                </a:tc>
                <a:tc gridSpan="3">
                  <a:txBody>
                    <a:bodyPr/>
                    <a:lstStyle/>
                    <a:p>
                      <a:pPr marL="0" marR="0" algn="ctr">
                        <a:spcBef>
                          <a:spcPts val="0"/>
                        </a:spcBef>
                        <a:spcAft>
                          <a:spcPts val="0"/>
                        </a:spcAft>
                        <a:tabLst>
                          <a:tab pos="716280" algn="ctr"/>
                          <a:tab pos="1870710" algn="ctr"/>
                        </a:tabLst>
                      </a:pPr>
                      <a:r>
                        <a:rPr lang="en-US" sz="800" kern="50">
                          <a:effectLst/>
                          <a:cs typeface="+mj-cs"/>
                        </a:rPr>
                        <a:t>	Dependency 	Priority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65359571"/>
                  </a:ext>
                </a:extLst>
              </a:tr>
              <a:tr h="32366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29845" algn="ctr">
                        <a:spcBef>
                          <a:spcPts val="0"/>
                        </a:spcBef>
                        <a:spcAft>
                          <a:spcPts val="0"/>
                        </a:spcAft>
                      </a:pPr>
                      <a:r>
                        <a:rPr lang="en-US" sz="800" kern="50">
                          <a:effectLst/>
                          <a:cs typeface="+mj-cs"/>
                        </a:rPr>
                        <a:t>BR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6670" algn="ctr">
                        <a:spcBef>
                          <a:spcPts val="0"/>
                        </a:spcBef>
                        <a:spcAft>
                          <a:spcPts val="0"/>
                        </a:spcAft>
                      </a:pPr>
                      <a:r>
                        <a:rPr lang="en-US" sz="800" kern="50">
                          <a:effectLst/>
                          <a:cs typeface="+mj-cs"/>
                        </a:rPr>
                        <a:t>TR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3495" algn="ctr">
                        <a:spcBef>
                          <a:spcPts val="0"/>
                        </a:spcBef>
                        <a:spcAft>
                          <a:spcPts val="0"/>
                        </a:spcAft>
                      </a:pPr>
                      <a:r>
                        <a:rPr lang="en-US" sz="800" kern="50">
                          <a:effectLst/>
                          <a:cs typeface="+mj-cs"/>
                        </a:rPr>
                        <a:t>Category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1565603163"/>
                  </a:ext>
                </a:extLst>
              </a:tr>
              <a:tr h="194852">
                <a:tc rowSpan="2">
                  <a:txBody>
                    <a:bodyPr/>
                    <a:lstStyle/>
                    <a:p>
                      <a:pPr marL="26035" marR="0" algn="ctr">
                        <a:spcBef>
                          <a:spcPts val="0"/>
                        </a:spcBef>
                        <a:spcAft>
                          <a:spcPts val="0"/>
                        </a:spcAft>
                      </a:pPr>
                      <a:r>
                        <a:rPr lang="en-US" sz="800" kern="50">
                          <a:effectLst/>
                          <a:cs typeface="+mj-cs"/>
                        </a:rPr>
                        <a:t>RE_01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2540" marR="0" algn="ctr">
                        <a:spcBef>
                          <a:spcPts val="0"/>
                        </a:spcBef>
                        <a:spcAft>
                          <a:spcPts val="0"/>
                        </a:spcAft>
                      </a:pPr>
                      <a:r>
                        <a:rPr lang="en-US" sz="800" kern="50">
                          <a:effectLst/>
                          <a:cs typeface="+mj-cs"/>
                        </a:rPr>
                        <a:t>Sensor installation</a:t>
                      </a:r>
                    </a:p>
                    <a:p>
                      <a:pPr marL="2540" marR="0" algn="ctr">
                        <a:spcBef>
                          <a:spcPts val="0"/>
                        </a:spcBef>
                        <a:spcAft>
                          <a:spcPts val="0"/>
                        </a:spcAft>
                      </a:pPr>
                      <a:r>
                        <a:rPr lang="en-US" sz="800" kern="50">
                          <a:effectLst/>
                          <a:cs typeface="+mj-cs"/>
                        </a:rPr>
                        <a: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2385" algn="ctr">
                        <a:spcBef>
                          <a:spcPts val="0"/>
                        </a:spcBef>
                        <a:spcAft>
                          <a:spcPts val="0"/>
                        </a:spcAft>
                      </a:pPr>
                      <a:r>
                        <a:rPr lang="en-US" sz="800" kern="50">
                          <a:effectLst/>
                          <a:cs typeface="+mj-cs"/>
                        </a:rPr>
                        <a:t>Tec.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11430" algn="ctr">
                        <a:spcBef>
                          <a:spcPts val="0"/>
                        </a:spcBef>
                        <a:spcAft>
                          <a:spcPts val="0"/>
                        </a:spcAft>
                      </a:pPr>
                      <a:r>
                        <a:rPr lang="en-US" sz="800" kern="50">
                          <a:effectLst/>
                          <a:cs typeface="+mj-cs"/>
                        </a:rPr>
                        <a:t>The paramedic places the sensors on the body of the injured person, as he puts each sensor in its correct place</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0480" algn="ctr">
                        <a:spcBef>
                          <a:spcPts val="0"/>
                        </a:spcBef>
                        <a:spcAft>
                          <a:spcPts val="0"/>
                        </a:spcAft>
                      </a:pPr>
                      <a:r>
                        <a:rPr lang="en-US" sz="800" kern="50">
                          <a:effectLst/>
                          <a:cs typeface="+mj-cs"/>
                        </a:rPr>
                        <a: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6670" algn="ctr">
                        <a:spcBef>
                          <a:spcPts val="0"/>
                        </a:spcBef>
                        <a:spcAft>
                          <a:spcPts val="0"/>
                        </a:spcAft>
                      </a:pPr>
                      <a:r>
                        <a:rPr lang="en-US" sz="800" kern="50">
                          <a:effectLst/>
                          <a:cs typeface="+mj-cs"/>
                        </a:rPr>
                        <a: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3495" algn="ctr">
                        <a:spcBef>
                          <a:spcPts val="0"/>
                        </a:spcBef>
                        <a:spcAft>
                          <a:spcPts val="0"/>
                        </a:spcAft>
                      </a:pPr>
                      <a:r>
                        <a:rPr lang="en-US" sz="800" kern="50">
                          <a:effectLst/>
                          <a:cs typeface="+mj-cs"/>
                        </a:rPr>
                        <a:t>Must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2045524141"/>
                  </a:ext>
                </a:extLst>
              </a:tr>
              <a:tr h="36319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24130" algn="ctr">
                        <a:spcBef>
                          <a:spcPts val="0"/>
                        </a:spcBef>
                        <a:spcAft>
                          <a:spcPts val="0"/>
                        </a:spcAft>
                      </a:pPr>
                      <a:r>
                        <a:rPr lang="en-US" sz="800" kern="50">
                          <a:effectLst/>
                          <a:cs typeface="+mj-cs"/>
                        </a:rPr>
                        <a:t>Funct.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2799571496"/>
                  </a:ext>
                </a:extLst>
              </a:tr>
              <a:tr h="230195">
                <a:tc rowSpan="2">
                  <a:txBody>
                    <a:bodyPr/>
                    <a:lstStyle/>
                    <a:p>
                      <a:pPr marL="26035" marR="0" algn="ctr">
                        <a:spcBef>
                          <a:spcPts val="0"/>
                        </a:spcBef>
                        <a:spcAft>
                          <a:spcPts val="0"/>
                        </a:spcAft>
                      </a:pPr>
                      <a:r>
                        <a:rPr lang="en-US" sz="800" kern="50">
                          <a:effectLst/>
                          <a:cs typeface="+mj-cs"/>
                        </a:rPr>
                        <a:t>RE_02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2540" marR="0" algn="ctr">
                        <a:spcBef>
                          <a:spcPts val="0"/>
                        </a:spcBef>
                        <a:spcAft>
                          <a:spcPts val="0"/>
                        </a:spcAft>
                      </a:pPr>
                      <a:r>
                        <a:rPr lang="en-US" sz="800" kern="50">
                          <a:effectLst/>
                          <a:cs typeface="+mj-cs"/>
                        </a:rPr>
                        <a:t>Reading Sensor Data</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2385" algn="ctr">
                        <a:spcBef>
                          <a:spcPts val="0"/>
                        </a:spcBef>
                        <a:spcAft>
                          <a:spcPts val="0"/>
                        </a:spcAft>
                      </a:pPr>
                      <a:r>
                        <a:rPr lang="en-US" sz="800" kern="50">
                          <a:effectLst/>
                          <a:cs typeface="+mj-cs"/>
                        </a:rPr>
                        <a:t>Tec.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9845" algn="ctr">
                        <a:spcBef>
                          <a:spcPts val="0"/>
                        </a:spcBef>
                        <a:spcAft>
                          <a:spcPts val="0"/>
                        </a:spcAft>
                      </a:pPr>
                      <a:r>
                        <a:rPr lang="en-US" sz="800" kern="50">
                          <a:effectLst/>
                          <a:cs typeface="+mj-cs"/>
                        </a:rPr>
                        <a:t>The sensors take vital readings from the patient's body</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0480" algn="ctr">
                        <a:spcBef>
                          <a:spcPts val="0"/>
                        </a:spcBef>
                        <a:spcAft>
                          <a:spcPts val="0"/>
                        </a:spcAft>
                      </a:pPr>
                      <a:r>
                        <a:rPr lang="en-US" sz="800" kern="50">
                          <a:effectLst/>
                          <a:cs typeface="+mj-cs"/>
                        </a:rPr>
                        <a: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6670" algn="ctr">
                        <a:spcBef>
                          <a:spcPts val="0"/>
                        </a:spcBef>
                        <a:spcAft>
                          <a:spcPts val="0"/>
                        </a:spcAft>
                      </a:pPr>
                      <a:r>
                        <a:rPr lang="en-US" sz="800" kern="50" dirty="0">
                          <a:effectLst/>
                          <a:cs typeface="+mj-cs"/>
                        </a:rPr>
                        <a:t>RE_01 </a:t>
                      </a:r>
                      <a:endParaRPr lang="en-US" sz="800" kern="50" dirty="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3495" algn="ctr">
                        <a:spcBef>
                          <a:spcPts val="0"/>
                        </a:spcBef>
                        <a:spcAft>
                          <a:spcPts val="0"/>
                        </a:spcAft>
                      </a:pPr>
                      <a:r>
                        <a:rPr lang="en-US" sz="800" kern="50">
                          <a:effectLst/>
                          <a:cs typeface="+mj-cs"/>
                        </a:rPr>
                        <a:t>Must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1636254796"/>
                  </a:ext>
                </a:extLst>
              </a:tr>
              <a:tr h="2301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24130" algn="ctr">
                        <a:spcBef>
                          <a:spcPts val="0"/>
                        </a:spcBef>
                        <a:spcAft>
                          <a:spcPts val="0"/>
                        </a:spcAft>
                      </a:pPr>
                      <a:r>
                        <a:rPr lang="en-US" sz="800" kern="50">
                          <a:effectLst/>
                          <a:cs typeface="+mj-cs"/>
                        </a:rPr>
                        <a:t>Funct.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3431560476"/>
                  </a:ext>
                </a:extLst>
              </a:tr>
              <a:tr h="266468">
                <a:tc rowSpan="2">
                  <a:txBody>
                    <a:bodyPr/>
                    <a:lstStyle/>
                    <a:p>
                      <a:pPr marL="16510" marR="0" algn="ctr">
                        <a:spcBef>
                          <a:spcPts val="0"/>
                        </a:spcBef>
                        <a:spcAft>
                          <a:spcPts val="0"/>
                        </a:spcAft>
                      </a:pPr>
                      <a:r>
                        <a:rPr lang="en-US" sz="800" kern="50">
                          <a:effectLst/>
                          <a:cs typeface="+mj-cs"/>
                        </a:rPr>
                        <a:t>RE_0</a:t>
                      </a:r>
                      <a:r>
                        <a:rPr lang="ar-SA" sz="800" kern="50">
                          <a:effectLst/>
                          <a:cs typeface="+mj-cs"/>
                        </a:rPr>
                        <a:t>5</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2540" marR="0" algn="ctr">
                        <a:spcBef>
                          <a:spcPts val="0"/>
                        </a:spcBef>
                        <a:spcAft>
                          <a:spcPts val="0"/>
                        </a:spcAft>
                      </a:pPr>
                      <a:r>
                        <a:rPr lang="en-US" sz="800" kern="50">
                          <a:effectLst/>
                          <a:cs typeface="+mj-cs"/>
                        </a:rPr>
                        <a:t>Sending Data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2385" algn="ctr">
                        <a:spcBef>
                          <a:spcPts val="0"/>
                        </a:spcBef>
                        <a:spcAft>
                          <a:spcPts val="0"/>
                        </a:spcAft>
                      </a:pPr>
                      <a:r>
                        <a:rPr lang="en-US" sz="800" kern="50">
                          <a:effectLst/>
                          <a:cs typeface="+mj-cs"/>
                        </a:rPr>
                        <a:t>Tec.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0" algn="ctr">
                        <a:spcBef>
                          <a:spcPts val="0"/>
                        </a:spcBef>
                        <a:spcAft>
                          <a:spcPts val="0"/>
                        </a:spcAft>
                      </a:pPr>
                      <a:r>
                        <a:rPr lang="en-US" sz="800" kern="50" dirty="0">
                          <a:effectLst/>
                          <a:cs typeface="+mj-cs"/>
                        </a:rPr>
                        <a:t>After the application finishes </a:t>
                      </a:r>
                      <a:r>
                        <a:rPr lang="en-US" sz="800" kern="50" dirty="0" smtClean="0">
                          <a:effectLst/>
                          <a:cs typeface="+mj-cs"/>
                        </a:rPr>
                        <a:t>the</a:t>
                      </a:r>
                      <a:r>
                        <a:rPr lang="en-US" sz="800" kern="50" baseline="0" dirty="0" smtClean="0">
                          <a:effectLst/>
                          <a:cs typeface="+mj-cs"/>
                        </a:rPr>
                        <a:t> patient personal data</a:t>
                      </a:r>
                      <a:r>
                        <a:rPr lang="en-US" sz="800" kern="50" dirty="0" smtClean="0">
                          <a:effectLst/>
                          <a:cs typeface="+mj-cs"/>
                        </a:rPr>
                        <a:t>, </a:t>
                      </a:r>
                      <a:r>
                        <a:rPr lang="en-US" sz="800" kern="50" dirty="0">
                          <a:effectLst/>
                          <a:cs typeface="+mj-cs"/>
                        </a:rPr>
                        <a:t>it sends the data from the ambulance to the </a:t>
                      </a:r>
                      <a:r>
                        <a:rPr lang="en-US" sz="800" kern="50" dirty="0" smtClean="0">
                          <a:effectLst/>
                          <a:cs typeface="+mj-cs"/>
                        </a:rPr>
                        <a:t>firebase and</a:t>
                      </a:r>
                      <a:r>
                        <a:rPr lang="en-US" sz="800" kern="50" baseline="0" dirty="0" smtClean="0">
                          <a:effectLst/>
                          <a:cs typeface="+mj-cs"/>
                        </a:rPr>
                        <a:t> </a:t>
                      </a:r>
                      <a:r>
                        <a:rPr lang="en-US" sz="800" kern="50" dirty="0" smtClean="0">
                          <a:effectLst/>
                          <a:cs typeface="+mj-cs"/>
                        </a:rPr>
                        <a:t>vice </a:t>
                      </a:r>
                      <a:r>
                        <a:rPr lang="en-US" sz="800" kern="50" dirty="0">
                          <a:effectLst/>
                          <a:cs typeface="+mj-cs"/>
                        </a:rPr>
                        <a:t>versa</a:t>
                      </a:r>
                      <a:endParaRPr lang="en-US" sz="800" kern="50" dirty="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9845" algn="ctr" rtl="1">
                        <a:spcBef>
                          <a:spcPts val="0"/>
                        </a:spcBef>
                        <a:spcAft>
                          <a:spcPts val="0"/>
                        </a:spcAft>
                      </a:pPr>
                      <a:r>
                        <a:rPr lang="ar-SA" sz="800" kern="50">
                          <a:effectLst/>
                          <a:cs typeface="+mj-cs"/>
                        </a:rPr>
                        <a:t>-</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6670" algn="ctr">
                        <a:spcBef>
                          <a:spcPts val="0"/>
                        </a:spcBef>
                        <a:spcAft>
                          <a:spcPts val="0"/>
                        </a:spcAft>
                      </a:pPr>
                      <a:r>
                        <a:rPr lang="en-US" sz="800" kern="50">
                          <a:effectLst/>
                          <a:cs typeface="+mj-cs"/>
                        </a:rPr>
                        <a:t>RE_0</a:t>
                      </a:r>
                      <a:r>
                        <a:rPr lang="ar-SA" sz="800" kern="50">
                          <a:effectLst/>
                          <a:cs typeface="+mj-cs"/>
                        </a:rPr>
                        <a:t>4</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4130" algn="ctr">
                        <a:spcBef>
                          <a:spcPts val="0"/>
                        </a:spcBef>
                        <a:spcAft>
                          <a:spcPts val="0"/>
                        </a:spcAft>
                      </a:pPr>
                      <a:r>
                        <a:rPr lang="en-US" sz="800" kern="50">
                          <a:effectLst/>
                          <a:cs typeface="+mj-cs"/>
                        </a:rPr>
                        <a:t>Must.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3573373312"/>
                  </a:ext>
                </a:extLst>
              </a:tr>
              <a:tr h="40319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24130" algn="ctr">
                        <a:spcBef>
                          <a:spcPts val="0"/>
                        </a:spcBef>
                        <a:spcAft>
                          <a:spcPts val="0"/>
                        </a:spcAft>
                      </a:pPr>
                      <a:r>
                        <a:rPr lang="en-US" sz="800" kern="50">
                          <a:effectLst/>
                          <a:cs typeface="+mj-cs"/>
                        </a:rPr>
                        <a:t>Funct.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659462964"/>
                  </a:ext>
                </a:extLst>
              </a:tr>
              <a:tr h="364417">
                <a:tc rowSpan="2">
                  <a:txBody>
                    <a:bodyPr/>
                    <a:lstStyle/>
                    <a:p>
                      <a:pPr marL="1270" marR="0" algn="ctr">
                        <a:spcBef>
                          <a:spcPts val="0"/>
                        </a:spcBef>
                        <a:spcAft>
                          <a:spcPts val="0"/>
                        </a:spcAft>
                      </a:pPr>
                      <a:r>
                        <a:rPr lang="en-US" sz="800" kern="50">
                          <a:effectLst/>
                          <a:cs typeface="+mj-cs"/>
                        </a:rPr>
                        <a:t>RE_06</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2540" marR="0" algn="ctr">
                        <a:spcBef>
                          <a:spcPts val="0"/>
                        </a:spcBef>
                        <a:spcAft>
                          <a:spcPts val="0"/>
                        </a:spcAft>
                      </a:pPr>
                      <a:r>
                        <a:rPr lang="en-US" sz="800" kern="50">
                          <a:effectLst/>
                          <a:cs typeface="+mj-cs"/>
                        </a:rPr>
                        <a:t>Receiving Data</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2385" algn="ctr">
                        <a:spcBef>
                          <a:spcPts val="0"/>
                        </a:spcBef>
                        <a:spcAft>
                          <a:spcPts val="0"/>
                        </a:spcAft>
                      </a:pPr>
                      <a:r>
                        <a:rPr lang="en-US" sz="800" kern="50">
                          <a:effectLst/>
                          <a:cs typeface="+mj-cs"/>
                        </a:rPr>
                        <a:t>Tec.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0" algn="ctr">
                        <a:spcBef>
                          <a:spcPts val="0"/>
                        </a:spcBef>
                        <a:spcAft>
                          <a:spcPts val="0"/>
                        </a:spcAft>
                      </a:pPr>
                      <a:r>
                        <a:rPr lang="en-US" sz="800" kern="50" dirty="0">
                          <a:effectLst/>
                          <a:cs typeface="+mj-cs"/>
                        </a:rPr>
                        <a:t>The system server located in the hospital receives the data sent from the </a:t>
                      </a:r>
                      <a:r>
                        <a:rPr lang="en-US" sz="800" kern="50" dirty="0" smtClean="0">
                          <a:effectLst/>
                          <a:cs typeface="+mj-cs"/>
                        </a:rPr>
                        <a:t>application to firebase</a:t>
                      </a:r>
                      <a:r>
                        <a:rPr lang="en-US" sz="800" kern="50" baseline="0" dirty="0" smtClean="0">
                          <a:effectLst/>
                          <a:cs typeface="+mj-cs"/>
                        </a:rPr>
                        <a:t> and</a:t>
                      </a:r>
                      <a:r>
                        <a:rPr lang="en-US" sz="800" kern="50" dirty="0" smtClean="0">
                          <a:effectLst/>
                          <a:cs typeface="+mj-cs"/>
                        </a:rPr>
                        <a:t> </a:t>
                      </a:r>
                      <a:r>
                        <a:rPr lang="en-US" sz="800" kern="50" dirty="0">
                          <a:effectLst/>
                          <a:cs typeface="+mj-cs"/>
                        </a:rPr>
                        <a:t>vice versa</a:t>
                      </a:r>
                      <a:endParaRPr lang="en-US" sz="800" kern="50" dirty="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9845" algn="ctr" rtl="1">
                        <a:spcBef>
                          <a:spcPts val="0"/>
                        </a:spcBef>
                        <a:spcAft>
                          <a:spcPts val="0"/>
                        </a:spcAft>
                      </a:pPr>
                      <a:r>
                        <a:rPr lang="ar-SA" sz="800" kern="50">
                          <a:effectLst/>
                          <a:cs typeface="+mj-cs"/>
                        </a:rPr>
                        <a: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6670" algn="ctr">
                        <a:spcBef>
                          <a:spcPts val="0"/>
                        </a:spcBef>
                        <a:spcAft>
                          <a:spcPts val="0"/>
                        </a:spcAft>
                      </a:pPr>
                      <a:r>
                        <a:rPr lang="en-US" sz="800" kern="50">
                          <a:effectLst/>
                          <a:cs typeface="+mj-cs"/>
                        </a:rPr>
                        <a:t>RE_0</a:t>
                      </a:r>
                      <a:r>
                        <a:rPr lang="ar-SA" sz="800" kern="50">
                          <a:effectLst/>
                          <a:cs typeface="+mj-cs"/>
                        </a:rPr>
                        <a:t>5</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4130" algn="ctr" rtl="1">
                        <a:spcBef>
                          <a:spcPts val="0"/>
                        </a:spcBef>
                        <a:spcAft>
                          <a:spcPts val="0"/>
                        </a:spcAft>
                      </a:pPr>
                      <a:r>
                        <a:rPr lang="en-US" sz="800" kern="50">
                          <a:effectLst/>
                          <a:cs typeface="+mj-cs"/>
                        </a:rPr>
                        <a:t>Must</a:t>
                      </a:r>
                    </a:p>
                    <a:p>
                      <a:pPr marL="0" marR="24130" algn="ctr" rtl="1">
                        <a:spcBef>
                          <a:spcPts val="0"/>
                        </a:spcBef>
                        <a:spcAft>
                          <a:spcPts val="0"/>
                        </a:spcAft>
                      </a:pPr>
                      <a:r>
                        <a:rPr lang="en-US" sz="800" kern="50">
                          <a:effectLst/>
                          <a:cs typeface="+mj-cs"/>
                        </a:rPr>
                        <a:t> </a:t>
                      </a:r>
                    </a:p>
                    <a:p>
                      <a:pPr marL="0" marR="24130" algn="ctr" rtl="1">
                        <a:spcBef>
                          <a:spcPts val="0"/>
                        </a:spcBef>
                        <a:spcAft>
                          <a:spcPts val="0"/>
                        </a:spcAft>
                      </a:pPr>
                      <a:r>
                        <a:rPr lang="en-US" sz="800" kern="50">
                          <a:effectLst/>
                          <a:cs typeface="+mj-cs"/>
                        </a:rPr>
                        <a: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79507142"/>
                  </a:ext>
                </a:extLst>
              </a:tr>
              <a:tr h="21856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24130" algn="ctr" rtl="1">
                        <a:spcBef>
                          <a:spcPts val="0"/>
                        </a:spcBef>
                        <a:spcAft>
                          <a:spcPts val="0"/>
                        </a:spcAft>
                      </a:pPr>
                      <a:r>
                        <a:rPr lang="en-US" sz="800" kern="50" dirty="0" err="1">
                          <a:effectLst/>
                          <a:cs typeface="+mj-cs"/>
                        </a:rPr>
                        <a:t>Func</a:t>
                      </a:r>
                      <a:endParaRPr lang="en-US" sz="800" kern="50" dirty="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1716859678"/>
                  </a:ext>
                </a:extLst>
              </a:tr>
              <a:tr h="151604">
                <a:tc rowSpan="2">
                  <a:txBody>
                    <a:bodyPr/>
                    <a:lstStyle/>
                    <a:p>
                      <a:pPr marL="1270" marR="0" algn="ctr">
                        <a:spcBef>
                          <a:spcPts val="0"/>
                        </a:spcBef>
                        <a:spcAft>
                          <a:spcPts val="0"/>
                        </a:spcAft>
                      </a:pPr>
                      <a:r>
                        <a:rPr lang="en-US" sz="800" kern="50">
                          <a:effectLst/>
                          <a:cs typeface="+mj-cs"/>
                        </a:rPr>
                        <a:t>RE_07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2540" marR="0" algn="ctr">
                        <a:spcBef>
                          <a:spcPts val="0"/>
                        </a:spcBef>
                        <a:spcAft>
                          <a:spcPts val="0"/>
                        </a:spcAft>
                      </a:pPr>
                      <a:r>
                        <a:rPr lang="en-US" sz="800" kern="50">
                          <a:effectLst/>
                          <a:cs typeface="+mj-cs"/>
                        </a:rPr>
                        <a:t>Analysis data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2385" algn="ctr">
                        <a:spcBef>
                          <a:spcPts val="0"/>
                        </a:spcBef>
                        <a:spcAft>
                          <a:spcPts val="0"/>
                        </a:spcAft>
                      </a:pPr>
                      <a:r>
                        <a:rPr lang="en-US" sz="800" kern="50">
                          <a:effectLst/>
                          <a:cs typeface="+mj-cs"/>
                        </a:rPr>
                        <a: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0" algn="ctr">
                        <a:spcBef>
                          <a:spcPts val="0"/>
                        </a:spcBef>
                        <a:spcAft>
                          <a:spcPts val="0"/>
                        </a:spcAft>
                      </a:pPr>
                      <a:r>
                        <a:rPr lang="en-US" sz="800" kern="50">
                          <a:effectLst/>
                          <a:cs typeface="+mj-cs"/>
                        </a:rPr>
                        <a:t>The Doctor and Chatbot analysis data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9845" algn="ctr">
                        <a:spcBef>
                          <a:spcPts val="0"/>
                        </a:spcBef>
                        <a:spcAft>
                          <a:spcPts val="0"/>
                        </a:spcAft>
                      </a:pPr>
                      <a:r>
                        <a:rPr lang="en-US" sz="800" kern="50">
                          <a:effectLst/>
                          <a:cs typeface="+mj-cs"/>
                        </a:rPr>
                        <a:t>-</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0" algn="ctr">
                        <a:spcBef>
                          <a:spcPts val="0"/>
                        </a:spcBef>
                        <a:spcAft>
                          <a:spcPts val="0"/>
                        </a:spcAft>
                      </a:pPr>
                      <a:r>
                        <a:rPr lang="en-US" sz="800" kern="50">
                          <a:effectLst/>
                          <a:cs typeface="+mj-cs"/>
                        </a:rPr>
                        <a:t>RE_06,RE_07,RE_08</a:t>
                      </a:r>
                    </a:p>
                    <a:p>
                      <a:pPr marL="0" marR="26670" algn="ctr">
                        <a:spcBef>
                          <a:spcPts val="0"/>
                        </a:spcBef>
                        <a:spcAft>
                          <a:spcPts val="0"/>
                        </a:spcAft>
                      </a:pPr>
                      <a:r>
                        <a:rPr lang="en-US" sz="800" kern="50">
                          <a:effectLst/>
                          <a:cs typeface="+mj-cs"/>
                        </a:rPr>
                        <a: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4130" algn="ctr" rtl="1">
                        <a:spcBef>
                          <a:spcPts val="0"/>
                        </a:spcBef>
                        <a:spcAft>
                          <a:spcPts val="0"/>
                        </a:spcAft>
                      </a:pPr>
                      <a:r>
                        <a:rPr lang="en-US" sz="800" kern="50">
                          <a:effectLst/>
                          <a:cs typeface="+mj-cs"/>
                        </a:rPr>
                        <a:t>Must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2158469029"/>
                  </a:ext>
                </a:extLst>
              </a:tr>
              <a:tr h="18322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24130" algn="ctr" rtl="1">
                        <a:spcBef>
                          <a:spcPts val="0"/>
                        </a:spcBef>
                        <a:spcAft>
                          <a:spcPts val="0"/>
                        </a:spcAft>
                      </a:pPr>
                      <a:r>
                        <a:rPr lang="en-US" sz="800" kern="50">
                          <a:effectLst/>
                          <a:cs typeface="+mj-cs"/>
                        </a:rPr>
                        <a:t>Func</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843550150"/>
                  </a:ext>
                </a:extLst>
              </a:tr>
              <a:tr h="272980">
                <a:tc rowSpan="2">
                  <a:txBody>
                    <a:bodyPr/>
                    <a:lstStyle/>
                    <a:p>
                      <a:pPr marL="1270" marR="0" algn="ctr">
                        <a:spcBef>
                          <a:spcPts val="0"/>
                        </a:spcBef>
                        <a:spcAft>
                          <a:spcPts val="0"/>
                        </a:spcAft>
                      </a:pPr>
                      <a:r>
                        <a:rPr lang="en-US" sz="800" kern="50">
                          <a:effectLst/>
                          <a:cs typeface="+mj-cs"/>
                        </a:rPr>
                        <a:t>RE_8</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2540" marR="0" algn="ctr">
                        <a:spcBef>
                          <a:spcPts val="0"/>
                        </a:spcBef>
                        <a:spcAft>
                          <a:spcPts val="0"/>
                        </a:spcAft>
                      </a:pPr>
                      <a:r>
                        <a:rPr lang="en-US" sz="800" kern="50">
                          <a:effectLst/>
                          <a:cs typeface="+mj-cs"/>
                        </a:rPr>
                        <a:t>Give medical instructions</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2385" algn="ctr">
                        <a:spcBef>
                          <a:spcPts val="0"/>
                        </a:spcBef>
                        <a:spcAft>
                          <a:spcPts val="0"/>
                        </a:spcAft>
                      </a:pPr>
                      <a:r>
                        <a:rPr lang="en-US" sz="800" kern="50">
                          <a:effectLst/>
                          <a:cs typeface="+mj-cs"/>
                        </a:rPr>
                        <a:t>Tec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0" algn="ctr">
                        <a:spcBef>
                          <a:spcPts val="0"/>
                        </a:spcBef>
                        <a:spcAft>
                          <a:spcPts val="0"/>
                        </a:spcAft>
                      </a:pPr>
                      <a:r>
                        <a:rPr lang="en-US" sz="800" kern="50" dirty="0">
                          <a:effectLst/>
                          <a:cs typeface="+mj-cs"/>
                        </a:rPr>
                        <a:t>After analyzing the data, the doctor gives medical instructions to the paramedic, and if he </a:t>
                      </a:r>
                      <a:r>
                        <a:rPr lang="en-US" sz="800" kern="50" dirty="0" smtClean="0">
                          <a:effectLst/>
                          <a:cs typeface="+mj-cs"/>
                        </a:rPr>
                        <a:t>isn’t response , </a:t>
                      </a:r>
                      <a:r>
                        <a:rPr lang="en-US" sz="800" kern="50" dirty="0">
                          <a:effectLst/>
                          <a:cs typeface="+mj-cs"/>
                        </a:rPr>
                        <a:t>the </a:t>
                      </a:r>
                      <a:r>
                        <a:rPr lang="en-US" sz="800" kern="50" dirty="0" err="1">
                          <a:effectLst/>
                          <a:cs typeface="+mj-cs"/>
                        </a:rPr>
                        <a:t>chatbot</a:t>
                      </a:r>
                      <a:r>
                        <a:rPr lang="en-US" sz="800" kern="50" dirty="0">
                          <a:effectLst/>
                          <a:cs typeface="+mj-cs"/>
                        </a:rPr>
                        <a:t> takes over</a:t>
                      </a:r>
                      <a:endParaRPr lang="en-US" sz="800" kern="50" dirty="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9845" algn="ctr" rtl="1">
                        <a:spcBef>
                          <a:spcPts val="0"/>
                        </a:spcBef>
                        <a:spcAft>
                          <a:spcPts val="0"/>
                        </a:spcAft>
                      </a:pPr>
                      <a:r>
                        <a:rPr lang="ar-SA" sz="800" kern="50">
                          <a:effectLst/>
                          <a:cs typeface="+mj-cs"/>
                        </a:rPr>
                        <a:t>-</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6670" algn="ctr">
                        <a:spcBef>
                          <a:spcPts val="0"/>
                        </a:spcBef>
                        <a:spcAft>
                          <a:spcPts val="0"/>
                        </a:spcAft>
                      </a:pPr>
                      <a:r>
                        <a:rPr lang="en-US" sz="800" kern="50">
                          <a:effectLst/>
                          <a:cs typeface="+mj-cs"/>
                        </a:rPr>
                        <a:t>RE_09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4130" algn="ctr" rtl="1">
                        <a:spcBef>
                          <a:spcPts val="0"/>
                        </a:spcBef>
                        <a:spcAft>
                          <a:spcPts val="0"/>
                        </a:spcAft>
                      </a:pPr>
                      <a:r>
                        <a:rPr lang="en-US" sz="800" kern="50">
                          <a:effectLst/>
                          <a:cs typeface="+mj-cs"/>
                        </a:rPr>
                        <a:t>Must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512455227"/>
                  </a:ext>
                </a:extLst>
              </a:tr>
              <a:tr h="39668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24130" algn="ctr" rtl="1">
                        <a:spcBef>
                          <a:spcPts val="0"/>
                        </a:spcBef>
                        <a:spcAft>
                          <a:spcPts val="0"/>
                        </a:spcAft>
                      </a:pPr>
                      <a:r>
                        <a:rPr lang="en-US" sz="800" kern="50">
                          <a:effectLst/>
                          <a:cs typeface="+mj-cs"/>
                        </a:rPr>
                        <a:t>Func</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4085111361"/>
                  </a:ext>
                </a:extLst>
              </a:tr>
              <a:tr h="165089">
                <a:tc rowSpan="2">
                  <a:txBody>
                    <a:bodyPr/>
                    <a:lstStyle/>
                    <a:p>
                      <a:pPr marL="1270" marR="0" algn="ctr">
                        <a:spcBef>
                          <a:spcPts val="0"/>
                        </a:spcBef>
                        <a:spcAft>
                          <a:spcPts val="0"/>
                        </a:spcAft>
                      </a:pPr>
                      <a:r>
                        <a:rPr lang="en-US" sz="800" kern="50">
                          <a:effectLst/>
                          <a:cs typeface="+mj-cs"/>
                        </a:rPr>
                        <a:t>RE_9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2540" marR="0" algn="ctr">
                        <a:spcBef>
                          <a:spcPts val="0"/>
                        </a:spcBef>
                        <a:spcAft>
                          <a:spcPts val="0"/>
                        </a:spcAft>
                      </a:pPr>
                      <a:r>
                        <a:rPr lang="en-US" sz="800" kern="50">
                          <a:effectLst/>
                          <a:cs typeface="+mj-cs"/>
                        </a:rPr>
                        <a:t>Fast</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2385" algn="ctr">
                        <a:spcBef>
                          <a:spcPts val="0"/>
                        </a:spcBef>
                        <a:spcAft>
                          <a:spcPts val="0"/>
                        </a:spcAft>
                      </a:pPr>
                      <a:r>
                        <a:rPr lang="en-US" sz="800" kern="50">
                          <a:effectLst/>
                          <a:cs typeface="+mj-cs"/>
                        </a:rPr>
                        <a:t>Tec</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0" algn="ctr">
                        <a:spcBef>
                          <a:spcPts val="0"/>
                        </a:spcBef>
                        <a:spcAft>
                          <a:spcPts val="0"/>
                        </a:spcAft>
                      </a:pPr>
                      <a:r>
                        <a:rPr lang="en-US" sz="800" kern="50">
                          <a:effectLst/>
                          <a:cs typeface="+mj-cs"/>
                        </a:rPr>
                        <a:t>The system must be very fast to ensure the survival of infected people</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9845" algn="ctr" rtl="1">
                        <a:spcBef>
                          <a:spcPts val="0"/>
                        </a:spcBef>
                        <a:spcAft>
                          <a:spcPts val="0"/>
                        </a:spcAft>
                      </a:pPr>
                      <a:r>
                        <a:rPr lang="ar-SA" sz="800" kern="50">
                          <a:effectLst/>
                          <a:cs typeface="+mj-cs"/>
                        </a:rPr>
                        <a:t>-</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6670" algn="ctr">
                        <a:spcBef>
                          <a:spcPts val="0"/>
                        </a:spcBef>
                        <a:spcAft>
                          <a:spcPts val="0"/>
                        </a:spcAft>
                      </a:pPr>
                      <a:r>
                        <a:rPr lang="ar-SA" sz="800" kern="50">
                          <a:effectLst/>
                          <a:cs typeface="+mj-cs"/>
                        </a:rPr>
                        <a:t>-</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4130" algn="ctr" rtl="1">
                        <a:spcBef>
                          <a:spcPts val="0"/>
                        </a:spcBef>
                        <a:spcAft>
                          <a:spcPts val="0"/>
                        </a:spcAft>
                      </a:pPr>
                      <a:r>
                        <a:rPr lang="en-US" sz="800" kern="50">
                          <a:effectLst/>
                          <a:cs typeface="+mj-cs"/>
                        </a:rPr>
                        <a:t>Must</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2492220757"/>
                  </a:ext>
                </a:extLst>
              </a:tr>
              <a:tr h="22321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24130" algn="ctr" rtl="1">
                        <a:spcBef>
                          <a:spcPts val="0"/>
                        </a:spcBef>
                        <a:spcAft>
                          <a:spcPts val="0"/>
                        </a:spcAft>
                      </a:pPr>
                      <a:r>
                        <a:rPr lang="en-US" sz="800" kern="50">
                          <a:effectLst/>
                          <a:cs typeface="+mj-cs"/>
                        </a:rPr>
                        <a:t>Non-Func</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4280203161"/>
                  </a:ext>
                </a:extLst>
              </a:tr>
              <a:tr h="165089">
                <a:tc rowSpan="2">
                  <a:txBody>
                    <a:bodyPr/>
                    <a:lstStyle/>
                    <a:p>
                      <a:pPr marL="1270" marR="0" algn="ctr">
                        <a:spcBef>
                          <a:spcPts val="0"/>
                        </a:spcBef>
                        <a:spcAft>
                          <a:spcPts val="0"/>
                        </a:spcAft>
                      </a:pPr>
                      <a:r>
                        <a:rPr lang="en-US" sz="800" kern="50">
                          <a:effectLst/>
                          <a:cs typeface="+mj-cs"/>
                        </a:rPr>
                        <a:t>RE_10</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2540" marR="0" algn="ctr">
                        <a:spcBef>
                          <a:spcPts val="0"/>
                        </a:spcBef>
                        <a:spcAft>
                          <a:spcPts val="0"/>
                        </a:spcAft>
                      </a:pPr>
                      <a:r>
                        <a:rPr lang="en-US" sz="800" kern="50">
                          <a:effectLst/>
                          <a:cs typeface="+mj-cs"/>
                        </a:rPr>
                        <a:t>security</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32385" algn="ctr">
                        <a:spcBef>
                          <a:spcPts val="0"/>
                        </a:spcBef>
                        <a:spcAft>
                          <a:spcPts val="0"/>
                        </a:spcAft>
                      </a:pPr>
                      <a:r>
                        <a:rPr lang="en-US" sz="800" kern="50">
                          <a:effectLst/>
                          <a:cs typeface="+mj-cs"/>
                        </a:rPr>
                        <a:t>Tec</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0" algn="ctr">
                        <a:spcBef>
                          <a:spcPts val="0"/>
                        </a:spcBef>
                        <a:spcAft>
                          <a:spcPts val="0"/>
                        </a:spcAft>
                      </a:pPr>
                      <a:r>
                        <a:rPr lang="en-US" sz="800" kern="50">
                          <a:effectLst/>
                          <a:cs typeface="+mj-cs"/>
                        </a:rPr>
                        <a:t>The system must be well secured so that patient data is not vulnerable to hacking</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9845" algn="ctr" rtl="1">
                        <a:spcBef>
                          <a:spcPts val="0"/>
                        </a:spcBef>
                        <a:spcAft>
                          <a:spcPts val="0"/>
                        </a:spcAft>
                      </a:pPr>
                      <a:r>
                        <a:rPr lang="ar-SA" sz="800" kern="50">
                          <a:effectLst/>
                          <a:cs typeface="+mj-cs"/>
                        </a:rPr>
                        <a:t>-</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rowSpan="2">
                  <a:txBody>
                    <a:bodyPr/>
                    <a:lstStyle/>
                    <a:p>
                      <a:pPr marL="0" marR="26670" algn="ctr">
                        <a:spcBef>
                          <a:spcPts val="0"/>
                        </a:spcBef>
                        <a:spcAft>
                          <a:spcPts val="0"/>
                        </a:spcAft>
                      </a:pPr>
                      <a:r>
                        <a:rPr lang="ar-SA" sz="800" kern="50">
                          <a:effectLst/>
                          <a:cs typeface="+mj-cs"/>
                        </a:rPr>
                        <a:t>-</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tc>
                  <a:txBody>
                    <a:bodyPr/>
                    <a:lstStyle/>
                    <a:p>
                      <a:pPr marL="0" marR="24130" algn="ctr" rtl="1">
                        <a:spcBef>
                          <a:spcPts val="0"/>
                        </a:spcBef>
                        <a:spcAft>
                          <a:spcPts val="0"/>
                        </a:spcAft>
                      </a:pPr>
                      <a:r>
                        <a:rPr lang="en-US" sz="800" kern="50">
                          <a:effectLst/>
                          <a:cs typeface="+mj-cs"/>
                        </a:rPr>
                        <a:t>Must   </a:t>
                      </a:r>
                      <a:endParaRPr lang="en-US" sz="800" kern="5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1339144800"/>
                  </a:ext>
                </a:extLst>
              </a:tr>
              <a:tr h="28134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24130" algn="ctr" rtl="1">
                        <a:spcBef>
                          <a:spcPts val="0"/>
                        </a:spcBef>
                        <a:spcAft>
                          <a:spcPts val="0"/>
                        </a:spcAft>
                      </a:pPr>
                      <a:r>
                        <a:rPr lang="en-US" sz="800" kern="50" dirty="0">
                          <a:effectLst/>
                          <a:cs typeface="+mj-cs"/>
                        </a:rPr>
                        <a:t>Non-</a:t>
                      </a:r>
                      <a:r>
                        <a:rPr lang="en-US" sz="800" kern="50" dirty="0" err="1">
                          <a:effectLst/>
                          <a:cs typeface="+mj-cs"/>
                        </a:rPr>
                        <a:t>Func</a:t>
                      </a:r>
                      <a:endParaRPr lang="en-US" sz="800" kern="50" dirty="0">
                        <a:effectLst/>
                        <a:latin typeface="Times New Roman" panose="02020603050405020304" pitchFamily="18" charset="0"/>
                        <a:ea typeface="Times New Roman" panose="02020603050405020304" pitchFamily="18" charset="0"/>
                        <a:cs typeface="+mj-cs"/>
                      </a:endParaRPr>
                    </a:p>
                  </a:txBody>
                  <a:tcPr marL="37807" marR="37807" marT="0" marB="0"/>
                </a:tc>
                <a:extLst>
                  <a:ext uri="{0D108BD9-81ED-4DB2-BD59-A6C34878D82A}">
                    <a16:rowId xmlns:a16="http://schemas.microsoft.com/office/drawing/2014/main" val="3426308065"/>
                  </a:ext>
                </a:extLst>
              </a:tr>
            </a:tbl>
          </a:graphicData>
        </a:graphic>
      </p:graphicFrame>
    </p:spTree>
    <p:extLst>
      <p:ext uri="{BB962C8B-B14F-4D97-AF65-F5344CB8AC3E}">
        <p14:creationId xmlns:p14="http://schemas.microsoft.com/office/powerpoint/2010/main" val="34092872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4" name="Google Shape;344;p52"/>
          <p:cNvSpPr/>
          <p:nvPr/>
        </p:nvSpPr>
        <p:spPr>
          <a:xfrm>
            <a:off x="2813875" y="-8917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883;p76">
            <a:extLst>
              <a:ext uri="{FF2B5EF4-FFF2-40B4-BE49-F238E27FC236}">
                <a16:creationId xmlns:a16="http://schemas.microsoft.com/office/drawing/2014/main" id="{BC6EC6AC-B1E5-DC68-BC77-0993F171A1AF}"/>
              </a:ext>
            </a:extLst>
          </p:cNvPr>
          <p:cNvPicPr preferRelativeResize="0"/>
          <p:nvPr/>
        </p:nvPicPr>
        <p:blipFill rotWithShape="1">
          <a:blip r:embed="rId3">
            <a:alphaModFix/>
          </a:blip>
          <a:srcRect l="10664" t="47729" r="56693" b="7495"/>
          <a:stretch/>
        </p:blipFill>
        <p:spPr>
          <a:xfrm>
            <a:off x="4779455" y="601178"/>
            <a:ext cx="3510937" cy="3607903"/>
          </a:xfrm>
          <a:prstGeom prst="rect">
            <a:avLst/>
          </a:prstGeom>
          <a:noFill/>
          <a:ln>
            <a:noFill/>
          </a:ln>
        </p:spPr>
      </p:pic>
      <p:sp>
        <p:nvSpPr>
          <p:cNvPr id="5" name="Google Shape;301;p48">
            <a:extLst>
              <a:ext uri="{FF2B5EF4-FFF2-40B4-BE49-F238E27FC236}">
                <a16:creationId xmlns:a16="http://schemas.microsoft.com/office/drawing/2014/main" id="{EAD0300A-8B44-BF52-7B5D-3A6AD30C6AAA}"/>
              </a:ext>
            </a:extLst>
          </p:cNvPr>
          <p:cNvSpPr txBox="1">
            <a:spLocks/>
          </p:cNvSpPr>
          <p:nvPr/>
        </p:nvSpPr>
        <p:spPr>
          <a:xfrm>
            <a:off x="-126076" y="1772689"/>
            <a:ext cx="39453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Prata"/>
              <a:buNone/>
              <a:defRPr sz="24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9pPr>
          </a:lstStyle>
          <a:p>
            <a:r>
              <a:rPr lang="en-US" sz="4000" dirty="0"/>
              <a:t>	   Tools</a:t>
            </a:r>
          </a:p>
        </p:txBody>
      </p:sp>
      <p:cxnSp>
        <p:nvCxnSpPr>
          <p:cNvPr id="11" name="Google Shape;302;p48">
            <a:extLst>
              <a:ext uri="{FF2B5EF4-FFF2-40B4-BE49-F238E27FC236}">
                <a16:creationId xmlns:a16="http://schemas.microsoft.com/office/drawing/2014/main" id="{4A430439-A22B-8E20-EB14-E237884C7C2D}"/>
              </a:ext>
            </a:extLst>
          </p:cNvPr>
          <p:cNvCxnSpPr/>
          <p:nvPr/>
        </p:nvCxnSpPr>
        <p:spPr>
          <a:xfrm>
            <a:off x="551888" y="2405130"/>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12" name="Google Shape;303;p48">
            <a:extLst>
              <a:ext uri="{FF2B5EF4-FFF2-40B4-BE49-F238E27FC236}">
                <a16:creationId xmlns:a16="http://schemas.microsoft.com/office/drawing/2014/main" id="{E3EE671E-B809-39F1-F3D0-6F2C1FF65CFA}"/>
              </a:ext>
            </a:extLst>
          </p:cNvPr>
          <p:cNvGrpSpPr/>
          <p:nvPr/>
        </p:nvGrpSpPr>
        <p:grpSpPr>
          <a:xfrm>
            <a:off x="607575" y="1490432"/>
            <a:ext cx="2523598" cy="356601"/>
            <a:chOff x="1524913" y="922950"/>
            <a:chExt cx="6094175" cy="564600"/>
          </a:xfrm>
        </p:grpSpPr>
        <p:cxnSp>
          <p:nvCxnSpPr>
            <p:cNvPr id="13" name="Google Shape;304;p48">
              <a:extLst>
                <a:ext uri="{FF2B5EF4-FFF2-40B4-BE49-F238E27FC236}">
                  <a16:creationId xmlns:a16="http://schemas.microsoft.com/office/drawing/2014/main" id="{3FD97CFA-FA9D-F361-DAB1-F513069A1059}"/>
                </a:ext>
              </a:extLst>
            </p:cNvPr>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4" name="Google Shape;305;p48">
              <a:extLst>
                <a:ext uri="{FF2B5EF4-FFF2-40B4-BE49-F238E27FC236}">
                  <a16:creationId xmlns:a16="http://schemas.microsoft.com/office/drawing/2014/main" id="{EFC447A4-3E0C-321F-EDFB-9BE2FAE866F4}"/>
                </a:ext>
              </a:extLst>
            </p:cNvPr>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16" name="TextBox 15">
            <a:extLst>
              <a:ext uri="{FF2B5EF4-FFF2-40B4-BE49-F238E27FC236}">
                <a16:creationId xmlns:a16="http://schemas.microsoft.com/office/drawing/2014/main" id="{9EDEEACC-FCF1-EDC7-5628-5E457C053D8E}"/>
              </a:ext>
            </a:extLst>
          </p:cNvPr>
          <p:cNvSpPr txBox="1"/>
          <p:nvPr/>
        </p:nvSpPr>
        <p:spPr>
          <a:xfrm>
            <a:off x="442558" y="866627"/>
            <a:ext cx="4886102" cy="861774"/>
          </a:xfrm>
          <a:prstGeom prst="rect">
            <a:avLst/>
          </a:prstGeom>
          <a:noFill/>
        </p:spPr>
        <p:txBody>
          <a:bodyPr wrap="square">
            <a:spAutoFit/>
          </a:bodyPr>
          <a:lstStyle/>
          <a:p>
            <a:pPr marL="0" lvl="0" indent="0" algn="l" rtl="0">
              <a:spcBef>
                <a:spcPts val="0"/>
              </a:spcBef>
              <a:spcAft>
                <a:spcPts val="0"/>
              </a:spcAft>
              <a:buNone/>
            </a:pPr>
            <a:r>
              <a:rPr lang="en" sz="5000" dirty="0">
                <a:latin typeface="Prata"/>
              </a:rPr>
              <a:t>04</a:t>
            </a:r>
          </a:p>
        </p:txBody>
      </p:sp>
    </p:spTree>
    <p:extLst>
      <p:ext uri="{BB962C8B-B14F-4D97-AF65-F5344CB8AC3E}">
        <p14:creationId xmlns:p14="http://schemas.microsoft.com/office/powerpoint/2010/main" val="41892443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US" dirty="0"/>
              <a:t>Techniques</a:t>
            </a:r>
            <a:endParaRPr dirty="0"/>
          </a:p>
        </p:txBody>
      </p:sp>
      <p:sp>
        <p:nvSpPr>
          <p:cNvPr id="294" name="Google Shape;294;p47"/>
          <p:cNvSpPr txBox="1">
            <a:spLocks noGrp="1"/>
          </p:cNvSpPr>
          <p:nvPr>
            <p:ph type="subTitle" idx="1"/>
          </p:nvPr>
        </p:nvSpPr>
        <p:spPr>
          <a:xfrm>
            <a:off x="487680" y="1302026"/>
            <a:ext cx="8374380" cy="3072636"/>
          </a:xfrm>
          <a:prstGeom prst="rect">
            <a:avLst/>
          </a:prstGeom>
        </p:spPr>
        <p:txBody>
          <a:bodyPr spcFirstLastPara="1" wrap="square" lIns="91425" tIns="91425" rIns="91425" bIns="91425" anchor="t" anchorCtr="0">
            <a:noAutofit/>
          </a:bodyPr>
          <a:lstStyle/>
          <a:p>
            <a:pPr lvl="0" algn="just"/>
            <a:r>
              <a:rPr lang="en-GB" sz="1800" b="1" dirty="0" smtClean="0">
                <a:solidFill>
                  <a:srgbClr val="FF0000"/>
                </a:solidFill>
                <a:latin typeface="Times New Roman" panose="02020603050405020304" pitchFamily="18" charset="0"/>
                <a:cs typeface="Times New Roman" panose="02020603050405020304" pitchFamily="18" charset="0"/>
              </a:rPr>
              <a:t>1-</a:t>
            </a:r>
            <a:r>
              <a:rPr lang="en-US" sz="1800" b="1" dirty="0">
                <a:solidFill>
                  <a:srgbClr val="FF0000"/>
                </a:solidFill>
                <a:latin typeface="Times New Roman" panose="02020603050405020304" pitchFamily="18" charset="0"/>
                <a:cs typeface="Times New Roman" panose="02020603050405020304" pitchFamily="18" charset="0"/>
              </a:rPr>
              <a:t> Firebase</a:t>
            </a:r>
            <a:endParaRPr lang="en-GB" sz="1800" b="1" dirty="0" smtClean="0">
              <a:solidFill>
                <a:srgbClr val="FF0000"/>
              </a:solidFill>
              <a:latin typeface="Times New Roman" panose="02020603050405020304" pitchFamily="18" charset="0"/>
              <a:cs typeface="Times New Roman" panose="02020603050405020304" pitchFamily="18" charset="0"/>
            </a:endParaRPr>
          </a:p>
          <a:p>
            <a:pPr lvl="0" algn="just"/>
            <a:r>
              <a:rPr lang="en-US" sz="1600" b="1" dirty="0" smtClean="0">
                <a:latin typeface="Times New Roman" panose="02020603050405020304" pitchFamily="18" charset="0"/>
                <a:cs typeface="Times New Roman" panose="02020603050405020304" pitchFamily="18" charset="0"/>
              </a:rPr>
              <a:t>Firebase </a:t>
            </a:r>
            <a:r>
              <a:rPr lang="en-US" dirty="0">
                <a:latin typeface="Times New Roman" panose="02020603050405020304" pitchFamily="18" charset="0"/>
                <a:cs typeface="Times New Roman" panose="02020603050405020304" pitchFamily="18" charset="0"/>
              </a:rPr>
              <a:t>is a Backend-as-a-Service (Baas).</a:t>
            </a:r>
          </a:p>
          <a:p>
            <a:pPr lvl="0" algn="just"/>
            <a:r>
              <a:rPr lang="en-US" sz="1600" b="1" dirty="0">
                <a:latin typeface="Times New Roman" panose="02020603050405020304" pitchFamily="18" charset="0"/>
                <a:cs typeface="Times New Roman" panose="02020603050405020304" pitchFamily="18" charset="0"/>
              </a:rPr>
              <a:t>Firebase</a:t>
            </a:r>
            <a:r>
              <a:rPr lang="en-US" dirty="0">
                <a:latin typeface="Times New Roman" panose="02020603050405020304" pitchFamily="18" charset="0"/>
                <a:cs typeface="Times New Roman" panose="02020603050405020304" pitchFamily="18" charset="0"/>
              </a:rPr>
              <a:t> is an app development platform that helps you build and grow apps and games users love. Backed </a:t>
            </a:r>
            <a:r>
              <a:rPr lang="en-US" dirty="0" smtClean="0">
                <a:latin typeface="Times New Roman" panose="02020603050405020304" pitchFamily="18" charset="0"/>
                <a:cs typeface="Times New Roman" panose="02020603050405020304" pitchFamily="18" charset="0"/>
              </a:rPr>
              <a:t>by Google </a:t>
            </a:r>
            <a:r>
              <a:rPr lang="en-US" dirty="0">
                <a:latin typeface="Times New Roman" panose="02020603050405020304" pitchFamily="18" charset="0"/>
                <a:cs typeface="Times New Roman" panose="02020603050405020304" pitchFamily="18" charset="0"/>
              </a:rPr>
              <a:t>and trusted by millions of businesses around the world.</a:t>
            </a:r>
          </a:p>
          <a:p>
            <a:pPr lvl="0" algn="just"/>
            <a:r>
              <a:rPr lang="en-US" sz="1600" b="1" dirty="0">
                <a:latin typeface="Times New Roman" panose="02020603050405020304" pitchFamily="18" charset="0"/>
                <a:cs typeface="Times New Roman" panose="02020603050405020304" pitchFamily="18" charset="0"/>
              </a:rPr>
              <a:t>Firebase</a:t>
            </a:r>
            <a:r>
              <a:rPr lang="en-US" dirty="0">
                <a:latin typeface="Times New Roman" panose="02020603050405020304" pitchFamily="18" charset="0"/>
                <a:cs typeface="Times New Roman" panose="02020603050405020304" pitchFamily="18" charset="0"/>
              </a:rPr>
              <a:t> is a new technology for managing large amounts random data. Very fast compared to RDBMS. This research paper focuses on usage of Firebase for Android and aims to familiarize itself with its functions, related concepts names, benefits and limitations. </a:t>
            </a:r>
          </a:p>
          <a:p>
            <a:pPr algn="just"/>
            <a:r>
              <a:rPr lang="en-US" sz="1600" b="1" dirty="0" smtClean="0">
                <a:solidFill>
                  <a:srgbClr val="FF0000"/>
                </a:solidFill>
                <a:latin typeface="Times New Roman" panose="02020603050405020304" pitchFamily="18" charset="0"/>
                <a:cs typeface="Times New Roman" panose="02020603050405020304" pitchFamily="18" charset="0"/>
              </a:rPr>
              <a:t>The </a:t>
            </a:r>
            <a:r>
              <a:rPr lang="en-US" sz="1600" b="1" dirty="0">
                <a:solidFill>
                  <a:srgbClr val="FF0000"/>
                </a:solidFill>
                <a:latin typeface="Times New Roman" panose="02020603050405020304" pitchFamily="18" charset="0"/>
                <a:cs typeface="Times New Roman" panose="02020603050405020304" pitchFamily="18" charset="0"/>
              </a:rPr>
              <a:t>most important features of Firebase</a:t>
            </a:r>
          </a:p>
          <a:p>
            <a:pPr lvl="0" algn="just"/>
            <a:r>
              <a:rPr lang="en-US" b="1" dirty="0">
                <a:latin typeface="Times New Roman" panose="02020603050405020304" pitchFamily="18" charset="0"/>
                <a:cs typeface="Times New Roman" panose="02020603050405020304" pitchFamily="18" charset="0"/>
              </a:rPr>
              <a:t>Real-time Database</a:t>
            </a:r>
            <a:r>
              <a:rPr lang="en-US" dirty="0">
                <a:latin typeface="Times New Roman" panose="02020603050405020304" pitchFamily="18" charset="0"/>
                <a:cs typeface="Times New Roman" panose="02020603050405020304" pitchFamily="18" charset="0"/>
              </a:rPr>
              <a:t> − Firebase supports JSON data and all users connected to it receive live updates after every change.</a:t>
            </a:r>
          </a:p>
          <a:p>
            <a:pPr lvl="0" algn="just"/>
            <a:r>
              <a:rPr lang="en-US" b="1" dirty="0">
                <a:latin typeface="Times New Roman" panose="02020603050405020304" pitchFamily="18" charset="0"/>
                <a:cs typeface="Times New Roman" panose="02020603050405020304" pitchFamily="18" charset="0"/>
              </a:rPr>
              <a:t>Authentication</a:t>
            </a:r>
            <a:r>
              <a:rPr lang="en-US" dirty="0">
                <a:latin typeface="Times New Roman" panose="02020603050405020304" pitchFamily="18" charset="0"/>
                <a:cs typeface="Times New Roman" panose="02020603050405020304" pitchFamily="18" charset="0"/>
              </a:rPr>
              <a:t> − We can use anonymous, password or different social authentications.</a:t>
            </a:r>
          </a:p>
          <a:p>
            <a:pPr lvl="0" algn="just"/>
            <a:r>
              <a:rPr lang="en-US" b="1" dirty="0">
                <a:latin typeface="Times New Roman" panose="02020603050405020304" pitchFamily="18" charset="0"/>
                <a:cs typeface="Times New Roman" panose="02020603050405020304" pitchFamily="18" charset="0"/>
              </a:rPr>
              <a:t>Hosting</a:t>
            </a:r>
            <a:r>
              <a:rPr lang="en-US" dirty="0">
                <a:latin typeface="Times New Roman" panose="02020603050405020304" pitchFamily="18" charset="0"/>
                <a:cs typeface="Times New Roman" panose="02020603050405020304" pitchFamily="18" charset="0"/>
              </a:rPr>
              <a:t> − The applications can be deployed over secured connection to Firebase servers.</a:t>
            </a:r>
          </a:p>
          <a:p>
            <a:pPr marL="0" lvl="0" indent="0" algn="just" rtl="0">
              <a:spcBef>
                <a:spcPts val="0"/>
              </a:spcBef>
              <a:spcAft>
                <a:spcPts val="1600"/>
              </a:spcAft>
            </a:pP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32534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US" dirty="0"/>
              <a:t>Techniques Cont.</a:t>
            </a:r>
            <a:endParaRPr dirty="0"/>
          </a:p>
        </p:txBody>
      </p:sp>
      <p:sp>
        <p:nvSpPr>
          <p:cNvPr id="294" name="Google Shape;294;p47"/>
          <p:cNvSpPr txBox="1">
            <a:spLocks noGrp="1"/>
          </p:cNvSpPr>
          <p:nvPr>
            <p:ph type="subTitle" idx="1"/>
          </p:nvPr>
        </p:nvSpPr>
        <p:spPr>
          <a:xfrm>
            <a:off x="1309200" y="1017725"/>
            <a:ext cx="7331880" cy="4125775"/>
          </a:xfrm>
          <a:prstGeom prst="rect">
            <a:avLst/>
          </a:prstGeom>
        </p:spPr>
        <p:txBody>
          <a:bodyPr spcFirstLastPara="1" wrap="square" lIns="91425" tIns="91425" rIns="91425" bIns="91425" anchor="t" anchorCtr="0">
            <a:noAutofit/>
          </a:bodyPr>
          <a:lstStyle/>
          <a:p>
            <a:pPr marL="0" lvl="0" indent="0" algn="l">
              <a:spcAft>
                <a:spcPts val="1600"/>
              </a:spcAft>
            </a:pPr>
            <a:r>
              <a:rPr lang="en-US" sz="1600" dirty="0" smtClean="0"/>
              <a:t>2-</a:t>
            </a:r>
            <a:r>
              <a:rPr lang="en-US" b="1" dirty="0"/>
              <a:t>Authentication:</a:t>
            </a:r>
            <a:r>
              <a:rPr lang="en-US" dirty="0"/>
              <a:t> Firebase authentication makes it easy for developers to protect authentication systems and improves login and boarding experience for users. This the feature offers an all-in-one identity solution, supporting email accounts and password, phone </a:t>
            </a:r>
            <a:r>
              <a:rPr lang="en-US" dirty="0" err="1"/>
              <a:t>auth</a:t>
            </a:r>
            <a:r>
              <a:rPr lang="en-US" dirty="0"/>
              <a:t>, moreover like Google login, Facebook, GitHub, Twitter and </a:t>
            </a:r>
            <a:r>
              <a:rPr lang="en-US" dirty="0" smtClean="0"/>
              <a:t>more.</a:t>
            </a:r>
          </a:p>
          <a:p>
            <a:pPr marL="0" lvl="0" indent="0" algn="l">
              <a:spcAft>
                <a:spcPts val="1600"/>
              </a:spcAft>
            </a:pPr>
            <a:r>
              <a:rPr lang="en-US" b="1" dirty="0" smtClean="0">
                <a:cs typeface="Times New Roman" panose="02020603050405020304" pitchFamily="18" charset="0"/>
              </a:rPr>
              <a:t>3-</a:t>
            </a:r>
            <a:r>
              <a:rPr lang="en-US" dirty="0" smtClean="0">
                <a:cs typeface="Times New Roman" panose="02020603050405020304" pitchFamily="18" charset="0"/>
              </a:rPr>
              <a:t> </a:t>
            </a:r>
            <a:r>
              <a:rPr lang="en-US" b="1" dirty="0" err="1">
                <a:cs typeface="Times New Roman" panose="02020603050405020304" pitchFamily="18" charset="0"/>
              </a:rPr>
              <a:t>Chatbot</a:t>
            </a:r>
            <a:r>
              <a:rPr lang="en-US" b="1" dirty="0">
                <a:cs typeface="Times New Roman" panose="02020603050405020304" pitchFamily="18" charset="0"/>
              </a:rPr>
              <a:t> Works</a:t>
            </a:r>
            <a:endParaRPr lang="en-US" dirty="0">
              <a:cs typeface="Times New Roman" panose="02020603050405020304" pitchFamily="18" charset="0"/>
            </a:endParaRPr>
          </a:p>
          <a:p>
            <a:pPr algn="just"/>
            <a:r>
              <a:rPr lang="en-US" dirty="0" err="1" smtClean="0">
                <a:solidFill>
                  <a:schemeClr val="tx1"/>
                </a:solidFill>
                <a:cs typeface="Times New Roman" panose="02020603050405020304" pitchFamily="18" charset="0"/>
              </a:rPr>
              <a:t>Chatbot</a:t>
            </a:r>
            <a:r>
              <a:rPr lang="en-US" b="1" dirty="0" smtClean="0">
                <a:solidFill>
                  <a:schemeClr val="tx1"/>
                </a:solidFill>
                <a:cs typeface="Times New Roman" panose="02020603050405020304" pitchFamily="18" charset="0"/>
              </a:rPr>
              <a:t> </a:t>
            </a:r>
            <a:r>
              <a:rPr lang="en-US" dirty="0">
                <a:solidFill>
                  <a:schemeClr val="tx1"/>
                </a:solidFill>
                <a:cs typeface="Times New Roman" panose="02020603050405020304" pitchFamily="18" charset="0"/>
              </a:rPr>
              <a:t>is a JavaScript library designed to make it easy to create software that can engage in conversation.</a:t>
            </a:r>
          </a:p>
          <a:p>
            <a:pPr algn="just"/>
            <a:r>
              <a:rPr lang="en-US" dirty="0">
                <a:solidFill>
                  <a:schemeClr val="tx1"/>
                </a:solidFill>
                <a:cs typeface="Times New Roman" panose="02020603050405020304" pitchFamily="18" charset="0"/>
              </a:rPr>
              <a:t>An untrained instance of </a:t>
            </a:r>
            <a:r>
              <a:rPr lang="en-US" dirty="0" err="1">
                <a:solidFill>
                  <a:schemeClr val="tx1"/>
                </a:solidFill>
                <a:cs typeface="Times New Roman" panose="02020603050405020304" pitchFamily="18" charset="0"/>
              </a:rPr>
              <a:t>Chatbot</a:t>
            </a:r>
            <a:r>
              <a:rPr lang="en-US" b="1" dirty="0">
                <a:solidFill>
                  <a:schemeClr val="tx1"/>
                </a:solidFill>
                <a:cs typeface="Times New Roman" panose="02020603050405020304" pitchFamily="18" charset="0"/>
              </a:rPr>
              <a:t> </a:t>
            </a:r>
            <a:r>
              <a:rPr lang="en-US" dirty="0">
                <a:solidFill>
                  <a:schemeClr val="tx1"/>
                </a:solidFill>
                <a:cs typeface="Times New Roman" panose="02020603050405020304" pitchFamily="18" charset="0"/>
              </a:rPr>
              <a:t>starts with no knowledge of how to communicate. Each time a user enters a statement, the library saves the text that they entered and the text that the statement was in response to. As </a:t>
            </a:r>
            <a:r>
              <a:rPr lang="en-US" dirty="0" err="1">
                <a:solidFill>
                  <a:schemeClr val="tx1"/>
                </a:solidFill>
                <a:cs typeface="Times New Roman" panose="02020603050405020304" pitchFamily="18" charset="0"/>
              </a:rPr>
              <a:t>Chatbot</a:t>
            </a:r>
            <a:r>
              <a:rPr lang="en-US" b="1" dirty="0">
                <a:solidFill>
                  <a:schemeClr val="tx1"/>
                </a:solidFill>
                <a:cs typeface="Times New Roman" panose="02020603050405020304" pitchFamily="18" charset="0"/>
              </a:rPr>
              <a:t> </a:t>
            </a:r>
            <a:r>
              <a:rPr lang="en-US" dirty="0">
                <a:solidFill>
                  <a:schemeClr val="tx1"/>
                </a:solidFill>
                <a:cs typeface="Times New Roman" panose="02020603050405020304" pitchFamily="18" charset="0"/>
              </a:rPr>
              <a:t>receives, more input the number of responses that it can reply and the accuracy of each response in relation to the input statement increase.</a:t>
            </a:r>
          </a:p>
          <a:p>
            <a:pPr algn="just"/>
            <a:r>
              <a:rPr lang="en-US" dirty="0">
                <a:solidFill>
                  <a:schemeClr val="tx1"/>
                </a:solidFill>
                <a:cs typeface="Times New Roman" panose="02020603050405020304" pitchFamily="18" charset="0"/>
              </a:rPr>
              <a:t> </a:t>
            </a:r>
          </a:p>
          <a:p>
            <a:pPr algn="just"/>
            <a:r>
              <a:rPr lang="en-US" dirty="0">
                <a:solidFill>
                  <a:schemeClr val="tx1"/>
                </a:solidFill>
                <a:cs typeface="Times New Roman" panose="02020603050405020304" pitchFamily="18" charset="0"/>
              </a:rPr>
              <a:t>The program selects the closest matching response by searching for the closest matching known statement that matches the input, it then chooses a response from the selection of known responses to that statement.</a:t>
            </a:r>
          </a:p>
          <a:p>
            <a:pPr marL="0" lvl="0" indent="0" algn="l">
              <a:spcAft>
                <a:spcPts val="1600"/>
              </a:spcAft>
            </a:pPr>
            <a:endParaRPr lang="en-GB" dirty="0"/>
          </a:p>
        </p:txBody>
      </p:sp>
    </p:spTree>
    <p:extLst>
      <p:ext uri="{BB962C8B-B14F-4D97-AF65-F5344CB8AC3E}">
        <p14:creationId xmlns:p14="http://schemas.microsoft.com/office/powerpoint/2010/main" val="3005052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US" dirty="0"/>
              <a:t>Tools</a:t>
            </a:r>
            <a:endParaRPr dirty="0"/>
          </a:p>
        </p:txBody>
      </p:sp>
      <p:sp>
        <p:nvSpPr>
          <p:cNvPr id="294" name="Google Shape;294;p47"/>
          <p:cNvSpPr txBox="1">
            <a:spLocks noGrp="1"/>
          </p:cNvSpPr>
          <p:nvPr>
            <p:ph type="subTitle" idx="1"/>
          </p:nvPr>
        </p:nvSpPr>
        <p:spPr>
          <a:xfrm>
            <a:off x="1309200" y="1017725"/>
            <a:ext cx="6525600" cy="3072636"/>
          </a:xfrm>
          <a:prstGeom prst="rect">
            <a:avLst/>
          </a:prstGeom>
        </p:spPr>
        <p:txBody>
          <a:bodyPr spcFirstLastPara="1" wrap="square" lIns="91425" tIns="91425" rIns="91425" bIns="91425" anchor="t" anchorCtr="0">
            <a:noAutofit/>
          </a:bodyPr>
          <a:lstStyle/>
          <a:p>
            <a:pPr marL="0" lvl="0" indent="0" algn="just">
              <a:spcAft>
                <a:spcPts val="1600"/>
              </a:spcAft>
            </a:pPr>
            <a:r>
              <a:rPr lang="en-US" sz="1600" b="1" dirty="0" smtClean="0">
                <a:solidFill>
                  <a:srgbClr val="FF0000"/>
                </a:solidFill>
              </a:rPr>
              <a:t>Smart </a:t>
            </a:r>
            <a:r>
              <a:rPr lang="en-US" sz="1600" b="1" dirty="0" err="1">
                <a:solidFill>
                  <a:srgbClr val="FF0000"/>
                </a:solidFill>
              </a:rPr>
              <a:t>IoT</a:t>
            </a:r>
            <a:r>
              <a:rPr lang="en-US" sz="1600" b="1" dirty="0">
                <a:solidFill>
                  <a:srgbClr val="FF0000"/>
                </a:solidFill>
              </a:rPr>
              <a:t> </a:t>
            </a:r>
            <a:r>
              <a:rPr lang="en-US" sz="1600" b="1" dirty="0" smtClean="0">
                <a:solidFill>
                  <a:srgbClr val="FF0000"/>
                </a:solidFill>
              </a:rPr>
              <a:t>Health </a:t>
            </a:r>
            <a:r>
              <a:rPr lang="en-US" sz="1600" b="1" dirty="0">
                <a:solidFill>
                  <a:srgbClr val="FF0000"/>
                </a:solidFill>
              </a:rPr>
              <a:t>Lab </a:t>
            </a:r>
            <a:endParaRPr lang="en-US" sz="1600" b="1" dirty="0" smtClean="0">
              <a:solidFill>
                <a:srgbClr val="FF0000"/>
              </a:solidFill>
            </a:endParaRPr>
          </a:p>
          <a:p>
            <a:pPr marL="0" lvl="0" indent="0" algn="just">
              <a:spcAft>
                <a:spcPts val="1600"/>
              </a:spcAft>
            </a:pPr>
            <a:r>
              <a:rPr lang="en-US" dirty="0" smtClean="0"/>
              <a:t>We </a:t>
            </a:r>
            <a:r>
              <a:rPr lang="en-US" dirty="0"/>
              <a:t>use a smart </a:t>
            </a:r>
            <a:r>
              <a:rPr lang="en-US" dirty="0" err="1"/>
              <a:t>IoT</a:t>
            </a:r>
            <a:r>
              <a:rPr lang="en-US" dirty="0"/>
              <a:t> health Lab practice equipment with </a:t>
            </a:r>
            <a:r>
              <a:rPr lang="en-US" dirty="0" err="1"/>
              <a:t>IoT</a:t>
            </a:r>
            <a:r>
              <a:rPr lang="en-US" dirty="0"/>
              <a:t> technology. It is capable of analyzing up to 13 types (11 basic types) of biomedical signals and transmitting or receiving the data through Wi-Fi or Bluetooth. It also can be remotely monitored from PC and Smart Phone through Hybrid Web.</a:t>
            </a:r>
          </a:p>
          <a:p>
            <a:pPr marL="0" lvl="0" indent="0" algn="just" rtl="0">
              <a:spcBef>
                <a:spcPts val="0"/>
              </a:spcBef>
              <a:spcAft>
                <a:spcPts val="1600"/>
              </a:spcAft>
            </a:pPr>
            <a:endParaRPr lang="en-GB" sz="1200" dirty="0">
              <a:latin typeface="Arial Rounded MT Bold" panose="020F0704030504030204" pitchFamily="34" charset="0"/>
            </a:endParaRPr>
          </a:p>
        </p:txBody>
      </p:sp>
      <p:pic>
        <p:nvPicPr>
          <p:cNvPr id="5" name="Picture 4" descr="C:\Users\DELL\Desktop\IoT-Smart-Health-LAB-메인제품사진-1024x597.jpg"/>
          <p:cNvPicPr/>
          <p:nvPr/>
        </p:nvPicPr>
        <p:blipFill rotWithShape="1">
          <a:blip r:embed="rId3">
            <a:extLst>
              <a:ext uri="{28A0092B-C50C-407E-A947-70E740481C1C}">
                <a14:useLocalDpi xmlns:a14="http://schemas.microsoft.com/office/drawing/2010/main" val="0"/>
              </a:ext>
            </a:extLst>
          </a:blip>
          <a:srcRect l="2844" t="4659" r="2020" b="3066"/>
          <a:stretch/>
        </p:blipFill>
        <p:spPr bwMode="auto">
          <a:xfrm>
            <a:off x="2532761" y="2454296"/>
            <a:ext cx="4797806" cy="20625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27271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666660" y="0"/>
            <a:ext cx="7704000" cy="572700"/>
          </a:xfrm>
          <a:prstGeom prst="rect">
            <a:avLst/>
          </a:prstGeom>
        </p:spPr>
        <p:txBody>
          <a:bodyPr spcFirstLastPara="1" wrap="square" lIns="91425" tIns="91425" rIns="91425" bIns="91425" anchor="ctr" anchorCtr="0">
            <a:noAutofit/>
          </a:bodyPr>
          <a:lstStyle/>
          <a:p>
            <a:r>
              <a:rPr lang="en-US" dirty="0"/>
              <a:t>Tools Cont.</a:t>
            </a:r>
            <a:endParaRPr dirty="0"/>
          </a:p>
        </p:txBody>
      </p:sp>
      <p:sp>
        <p:nvSpPr>
          <p:cNvPr id="294" name="Google Shape;294;p47"/>
          <p:cNvSpPr txBox="1">
            <a:spLocks noGrp="1"/>
          </p:cNvSpPr>
          <p:nvPr>
            <p:ph type="subTitle" idx="1"/>
          </p:nvPr>
        </p:nvSpPr>
        <p:spPr>
          <a:xfrm>
            <a:off x="114300" y="526852"/>
            <a:ext cx="8955497" cy="4555687"/>
          </a:xfrm>
          <a:prstGeom prst="rect">
            <a:avLst/>
          </a:prstGeom>
        </p:spPr>
        <p:txBody>
          <a:bodyPr spcFirstLastPara="1" wrap="square" lIns="91425" tIns="91425" rIns="91425" bIns="91425" anchor="t" anchorCtr="0">
            <a:noAutofit/>
          </a:bodyPr>
          <a:lstStyle/>
          <a:p>
            <a:pPr algn="just"/>
            <a:r>
              <a:rPr lang="en-US" b="1" dirty="0">
                <a:solidFill>
                  <a:srgbClr val="FF0000"/>
                </a:solidFill>
              </a:rPr>
              <a:t>ECG (Electro </a:t>
            </a:r>
            <a:r>
              <a:rPr lang="en-US" b="1" dirty="0" err="1">
                <a:solidFill>
                  <a:srgbClr val="FF0000"/>
                </a:solidFill>
              </a:rPr>
              <a:t>CardioGram</a:t>
            </a:r>
            <a:r>
              <a:rPr lang="en-US" b="1" dirty="0">
                <a:solidFill>
                  <a:srgbClr val="FF0000"/>
                </a:solidFill>
              </a:rPr>
              <a:t>)</a:t>
            </a:r>
            <a:endParaRPr lang="en-US" dirty="0">
              <a:solidFill>
                <a:srgbClr val="FF0000"/>
              </a:solidFill>
            </a:endParaRPr>
          </a:p>
          <a:p>
            <a:pPr algn="just"/>
            <a:r>
              <a:rPr lang="en-US" dirty="0"/>
              <a:t>When the heart is beating, the minute action potential difference in the myocardium is measured by the electrode attached to the body surface, and the change curve over time is expressed in mV</a:t>
            </a:r>
            <a:r>
              <a:rPr lang="en-US" dirty="0" smtClean="0"/>
              <a:t>.</a:t>
            </a:r>
          </a:p>
          <a:p>
            <a:pPr algn="just"/>
            <a:endParaRPr lang="en-US" dirty="0" smtClean="0"/>
          </a:p>
          <a:p>
            <a:pPr algn="just"/>
            <a:endParaRPr lang="en-US" dirty="0" smtClean="0"/>
          </a:p>
          <a:p>
            <a:pPr algn="just"/>
            <a:endParaRPr lang="en-US" dirty="0" smtClean="0"/>
          </a:p>
          <a:p>
            <a:pPr algn="just"/>
            <a:r>
              <a:rPr lang="en-US" b="1" dirty="0">
                <a:solidFill>
                  <a:srgbClr val="FF0000"/>
                </a:solidFill>
              </a:rPr>
              <a:t>SpO2 (Pulse Oximeter)</a:t>
            </a:r>
          </a:p>
          <a:p>
            <a:pPr algn="just"/>
            <a:r>
              <a:rPr lang="en-US" dirty="0"/>
              <a:t>The percentage of hemoglobin concentration that contains oxygen to the concentration of total hemoglobin in the blood stream is measured by optical method</a:t>
            </a:r>
            <a:r>
              <a:rPr lang="en-US" dirty="0" smtClean="0"/>
              <a:t>.</a:t>
            </a:r>
          </a:p>
          <a:p>
            <a:pPr algn="just"/>
            <a:endParaRPr lang="en-US" dirty="0"/>
          </a:p>
          <a:p>
            <a:pPr algn="just"/>
            <a:endParaRPr lang="en-US" dirty="0" smtClean="0"/>
          </a:p>
          <a:p>
            <a:pPr algn="just"/>
            <a:endParaRPr lang="en-US" dirty="0"/>
          </a:p>
          <a:p>
            <a:pPr algn="just"/>
            <a:endParaRPr lang="en-US" dirty="0"/>
          </a:p>
          <a:p>
            <a:pPr algn="just"/>
            <a:r>
              <a:rPr lang="en-US" b="1" dirty="0">
                <a:solidFill>
                  <a:srgbClr val="FF0000"/>
                </a:solidFill>
              </a:rPr>
              <a:t>EEG (Electro </a:t>
            </a:r>
            <a:r>
              <a:rPr lang="en-US" b="1" dirty="0" err="1">
                <a:solidFill>
                  <a:srgbClr val="FF0000"/>
                </a:solidFill>
              </a:rPr>
              <a:t>EncephaloGram</a:t>
            </a:r>
            <a:r>
              <a:rPr lang="en-US" b="1" dirty="0">
                <a:solidFill>
                  <a:srgbClr val="FF0000"/>
                </a:solidFill>
              </a:rPr>
              <a:t>)</a:t>
            </a:r>
          </a:p>
          <a:p>
            <a:pPr algn="just"/>
            <a:r>
              <a:rPr lang="en-US" dirty="0"/>
              <a:t>Using an electrode attached to the surface of the head, electrical signals from the brain’s electrical activity are measured non-invasively.</a:t>
            </a:r>
          </a:p>
          <a:p>
            <a:endParaRPr lang="en-US" dirty="0"/>
          </a:p>
        </p:txBody>
      </p:sp>
      <p:grpSp>
        <p:nvGrpSpPr>
          <p:cNvPr id="70" name="Group 69"/>
          <p:cNvGrpSpPr/>
          <p:nvPr/>
        </p:nvGrpSpPr>
        <p:grpSpPr>
          <a:xfrm>
            <a:off x="4831080" y="1295400"/>
            <a:ext cx="4015740" cy="691703"/>
            <a:chOff x="0" y="-1764"/>
            <a:chExt cx="4803281" cy="1371291"/>
          </a:xfrm>
        </p:grpSpPr>
        <p:pic>
          <p:nvPicPr>
            <p:cNvPr id="71" name="Picture 70"/>
            <p:cNvPicPr/>
            <p:nvPr/>
          </p:nvPicPr>
          <p:blipFill>
            <a:blip r:embed="rId3"/>
            <a:stretch>
              <a:fillRect/>
            </a:stretch>
          </p:blipFill>
          <p:spPr>
            <a:xfrm>
              <a:off x="1596296" y="251604"/>
              <a:ext cx="1118899" cy="612048"/>
            </a:xfrm>
            <a:prstGeom prst="rect">
              <a:avLst/>
            </a:prstGeom>
          </p:spPr>
        </p:pic>
        <p:sp>
          <p:nvSpPr>
            <p:cNvPr id="72" name="Rectangle 71"/>
            <p:cNvSpPr/>
            <p:nvPr/>
          </p:nvSpPr>
          <p:spPr>
            <a:xfrm>
              <a:off x="1850902" y="921389"/>
              <a:ext cx="801953"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Used</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Module</a:t>
              </a:r>
              <a:endParaRPr lang="en-US" sz="1100" kern="50">
                <a:effectLst/>
                <a:latin typeface="Times New Roman" panose="02020603050405020304" pitchFamily="18" charset="0"/>
                <a:ea typeface="Times New Roman" panose="02020603050405020304" pitchFamily="18" charset="0"/>
              </a:endParaRPr>
            </a:p>
          </p:txBody>
        </p:sp>
        <p:sp>
          <p:nvSpPr>
            <p:cNvPr id="73" name="Rectangle 72"/>
            <p:cNvSpPr/>
            <p:nvPr/>
          </p:nvSpPr>
          <p:spPr>
            <a:xfrm>
              <a:off x="3671221" y="1121072"/>
              <a:ext cx="970923"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Waveform</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(mV)</a:t>
              </a:r>
              <a:endParaRPr lang="en-US" sz="1100" kern="50">
                <a:effectLst/>
                <a:latin typeface="Times New Roman" panose="02020603050405020304" pitchFamily="18" charset="0"/>
                <a:ea typeface="Times New Roman" panose="02020603050405020304" pitchFamily="18" charset="0"/>
              </a:endParaRPr>
            </a:p>
          </p:txBody>
        </p:sp>
        <p:sp>
          <p:nvSpPr>
            <p:cNvPr id="74" name="Shape 2313"/>
            <p:cNvSpPr/>
            <p:nvPr/>
          </p:nvSpPr>
          <p:spPr>
            <a:xfrm>
              <a:off x="2846134" y="420502"/>
              <a:ext cx="310007" cy="260553"/>
            </a:xfrm>
            <a:custGeom>
              <a:avLst/>
              <a:gdLst/>
              <a:ahLst/>
              <a:cxnLst/>
              <a:rect l="0" t="0" r="0" b="0"/>
              <a:pathLst>
                <a:path w="310007" h="260553">
                  <a:moveTo>
                    <a:pt x="179603" y="0"/>
                  </a:moveTo>
                  <a:lnTo>
                    <a:pt x="310007" y="133553"/>
                  </a:lnTo>
                  <a:lnTo>
                    <a:pt x="179603" y="260553"/>
                  </a:lnTo>
                  <a:lnTo>
                    <a:pt x="179603" y="198438"/>
                  </a:lnTo>
                  <a:lnTo>
                    <a:pt x="0" y="198438"/>
                  </a:lnTo>
                  <a:lnTo>
                    <a:pt x="0" y="65291"/>
                  </a:lnTo>
                  <a:lnTo>
                    <a:pt x="179603" y="65291"/>
                  </a:lnTo>
                  <a:lnTo>
                    <a:pt x="179603"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sp>
          <p:nvSpPr>
            <p:cNvPr id="75" name="Shape 2314"/>
            <p:cNvSpPr/>
            <p:nvPr/>
          </p:nvSpPr>
          <p:spPr>
            <a:xfrm>
              <a:off x="1115235" y="550478"/>
              <a:ext cx="248285" cy="0"/>
            </a:xfrm>
            <a:custGeom>
              <a:avLst/>
              <a:gdLst/>
              <a:ahLst/>
              <a:cxnLst/>
              <a:rect l="0" t="0" r="0" b="0"/>
              <a:pathLst>
                <a:path w="248285">
                  <a:moveTo>
                    <a:pt x="0" y="0"/>
                  </a:moveTo>
                  <a:lnTo>
                    <a:pt x="248285" y="0"/>
                  </a:lnTo>
                </a:path>
              </a:pathLst>
            </a:custGeom>
            <a:ln w="12700" cap="flat">
              <a:miter lim="100000"/>
            </a:ln>
          </p:spPr>
          <p:style>
            <a:lnRef idx="1">
              <a:srgbClr val="3E95A0"/>
            </a:lnRef>
            <a:fillRef idx="0">
              <a:srgbClr val="000000">
                <a:alpha val="0"/>
              </a:srgbClr>
            </a:fillRef>
            <a:effectRef idx="0">
              <a:scrgbClr r="0" g="0" b="0"/>
            </a:effectRef>
            <a:fontRef idx="none"/>
          </p:style>
          <p:txBody>
            <a:bodyPr/>
            <a:lstStyle/>
            <a:p>
              <a:endParaRPr lang="en-US"/>
            </a:p>
          </p:txBody>
        </p:sp>
        <p:sp>
          <p:nvSpPr>
            <p:cNvPr id="76" name="Shape 2315"/>
            <p:cNvSpPr/>
            <p:nvPr/>
          </p:nvSpPr>
          <p:spPr>
            <a:xfrm>
              <a:off x="1343837" y="518131"/>
              <a:ext cx="89052" cy="64694"/>
            </a:xfrm>
            <a:custGeom>
              <a:avLst/>
              <a:gdLst/>
              <a:ahLst/>
              <a:cxnLst/>
              <a:rect l="0" t="0" r="0" b="0"/>
              <a:pathLst>
                <a:path w="89052" h="64694">
                  <a:moveTo>
                    <a:pt x="0" y="0"/>
                  </a:moveTo>
                  <a:lnTo>
                    <a:pt x="89052" y="32347"/>
                  </a:lnTo>
                  <a:lnTo>
                    <a:pt x="0" y="64694"/>
                  </a:lnTo>
                  <a:lnTo>
                    <a:pt x="0"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sp>
          <p:nvSpPr>
            <p:cNvPr id="77" name="Rectangle 76"/>
            <p:cNvSpPr/>
            <p:nvPr/>
          </p:nvSpPr>
          <p:spPr>
            <a:xfrm>
              <a:off x="0" y="1205194"/>
              <a:ext cx="1374138"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Location</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of</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Electrodes</a:t>
              </a:r>
              <a:endParaRPr lang="en-US" sz="1100" kern="50">
                <a:effectLst/>
                <a:latin typeface="Times New Roman" panose="02020603050405020304" pitchFamily="18" charset="0"/>
                <a:ea typeface="Times New Roman" panose="02020603050405020304" pitchFamily="18" charset="0"/>
              </a:endParaRPr>
            </a:p>
          </p:txBody>
        </p:sp>
        <p:pic>
          <p:nvPicPr>
            <p:cNvPr id="78" name="Picture 77"/>
            <p:cNvPicPr/>
            <p:nvPr/>
          </p:nvPicPr>
          <p:blipFill>
            <a:blip r:embed="rId4"/>
            <a:stretch>
              <a:fillRect/>
            </a:stretch>
          </p:blipFill>
          <p:spPr>
            <a:xfrm>
              <a:off x="3276322" y="-1764"/>
              <a:ext cx="1520952" cy="1057656"/>
            </a:xfrm>
            <a:prstGeom prst="rect">
              <a:avLst/>
            </a:prstGeom>
          </p:spPr>
        </p:pic>
        <p:sp>
          <p:nvSpPr>
            <p:cNvPr id="79" name="Shape 2335"/>
            <p:cNvSpPr/>
            <p:nvPr/>
          </p:nvSpPr>
          <p:spPr>
            <a:xfrm>
              <a:off x="3270340" y="115"/>
              <a:ext cx="1532941" cy="1060094"/>
            </a:xfrm>
            <a:custGeom>
              <a:avLst/>
              <a:gdLst/>
              <a:ahLst/>
              <a:cxnLst/>
              <a:rect l="0" t="0" r="0" b="0"/>
              <a:pathLst>
                <a:path w="1532941" h="1060094">
                  <a:moveTo>
                    <a:pt x="0" y="1060094"/>
                  </a:moveTo>
                  <a:lnTo>
                    <a:pt x="1532941" y="1060094"/>
                  </a:lnTo>
                  <a:lnTo>
                    <a:pt x="1532941" y="0"/>
                  </a:lnTo>
                  <a:lnTo>
                    <a:pt x="0" y="0"/>
                  </a:lnTo>
                  <a:close/>
                </a:path>
              </a:pathLst>
            </a:custGeom>
            <a:ln w="3810"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80" name="Picture 79"/>
            <p:cNvPicPr/>
            <p:nvPr/>
          </p:nvPicPr>
          <p:blipFill>
            <a:blip r:embed="rId5"/>
            <a:stretch>
              <a:fillRect/>
            </a:stretch>
          </p:blipFill>
          <p:spPr>
            <a:xfrm>
              <a:off x="164314" y="42939"/>
              <a:ext cx="880872" cy="1048512"/>
            </a:xfrm>
            <a:prstGeom prst="rect">
              <a:avLst/>
            </a:prstGeom>
          </p:spPr>
        </p:pic>
      </p:grpSp>
      <p:grpSp>
        <p:nvGrpSpPr>
          <p:cNvPr id="81" name="Group 80"/>
          <p:cNvGrpSpPr/>
          <p:nvPr/>
        </p:nvGrpSpPr>
        <p:grpSpPr>
          <a:xfrm>
            <a:off x="3949327" y="2445799"/>
            <a:ext cx="4432644" cy="855066"/>
            <a:chOff x="0" y="0"/>
            <a:chExt cx="4815696" cy="1390481"/>
          </a:xfrm>
        </p:grpSpPr>
        <p:pic>
          <p:nvPicPr>
            <p:cNvPr id="82" name="Picture 81"/>
            <p:cNvPicPr/>
            <p:nvPr/>
          </p:nvPicPr>
          <p:blipFill>
            <a:blip r:embed="rId6"/>
            <a:stretch>
              <a:fillRect/>
            </a:stretch>
          </p:blipFill>
          <p:spPr>
            <a:xfrm>
              <a:off x="3288736" y="94346"/>
              <a:ext cx="1520952" cy="1057656"/>
            </a:xfrm>
            <a:prstGeom prst="rect">
              <a:avLst/>
            </a:prstGeom>
          </p:spPr>
        </p:pic>
        <p:sp>
          <p:nvSpPr>
            <p:cNvPr id="83" name="Shape 2337"/>
            <p:cNvSpPr/>
            <p:nvPr/>
          </p:nvSpPr>
          <p:spPr>
            <a:xfrm>
              <a:off x="3282755" y="96772"/>
              <a:ext cx="1532941" cy="1060095"/>
            </a:xfrm>
            <a:custGeom>
              <a:avLst/>
              <a:gdLst/>
              <a:ahLst/>
              <a:cxnLst/>
              <a:rect l="0" t="0" r="0" b="0"/>
              <a:pathLst>
                <a:path w="1532941" h="1060095">
                  <a:moveTo>
                    <a:pt x="0" y="1060095"/>
                  </a:moveTo>
                  <a:lnTo>
                    <a:pt x="1532941" y="1060095"/>
                  </a:lnTo>
                  <a:lnTo>
                    <a:pt x="1532941" y="0"/>
                  </a:lnTo>
                  <a:lnTo>
                    <a:pt x="0" y="0"/>
                  </a:lnTo>
                  <a:close/>
                </a:path>
              </a:pathLst>
            </a:custGeom>
            <a:ln w="3810"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84" name="Rectangle 83"/>
            <p:cNvSpPr/>
            <p:nvPr/>
          </p:nvSpPr>
          <p:spPr>
            <a:xfrm>
              <a:off x="0" y="0"/>
              <a:ext cx="4333970" cy="1825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100" kern="50">
                  <a:effectLst/>
                  <a:latin typeface="Times New Roman" panose="02020603050405020304" pitchFamily="18" charset="0"/>
                  <a:ea typeface="Times New Roman" panose="02020603050405020304" pitchFamily="18" charset="0"/>
                </a:rPr>
                <a:t> </a:t>
              </a:r>
            </a:p>
          </p:txBody>
        </p:sp>
        <p:sp>
          <p:nvSpPr>
            <p:cNvPr id="85" name="Rectangle 84"/>
            <p:cNvSpPr/>
            <p:nvPr/>
          </p:nvSpPr>
          <p:spPr>
            <a:xfrm>
              <a:off x="1863316" y="937540"/>
              <a:ext cx="801953"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Used</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Module</a:t>
              </a:r>
              <a:endParaRPr lang="en-US" sz="1100" kern="50">
                <a:effectLst/>
                <a:latin typeface="Times New Roman" panose="02020603050405020304" pitchFamily="18" charset="0"/>
                <a:ea typeface="Times New Roman" panose="02020603050405020304" pitchFamily="18" charset="0"/>
              </a:endParaRPr>
            </a:p>
          </p:txBody>
        </p:sp>
        <p:sp>
          <p:nvSpPr>
            <p:cNvPr id="86" name="Rectangle 85"/>
            <p:cNvSpPr/>
            <p:nvPr/>
          </p:nvSpPr>
          <p:spPr>
            <a:xfrm>
              <a:off x="3715559" y="1226148"/>
              <a:ext cx="886005"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Waveform</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a:t>
              </a:r>
              <a:endParaRPr lang="en-US" sz="1100" kern="50">
                <a:effectLst/>
                <a:latin typeface="Times New Roman" panose="02020603050405020304" pitchFamily="18" charset="0"/>
                <a:ea typeface="Times New Roman" panose="02020603050405020304" pitchFamily="18" charset="0"/>
              </a:endParaRPr>
            </a:p>
          </p:txBody>
        </p:sp>
        <p:sp>
          <p:nvSpPr>
            <p:cNvPr id="87" name="Shape 2345"/>
            <p:cNvSpPr/>
            <p:nvPr/>
          </p:nvSpPr>
          <p:spPr>
            <a:xfrm>
              <a:off x="2858548" y="436656"/>
              <a:ext cx="310007" cy="260553"/>
            </a:xfrm>
            <a:custGeom>
              <a:avLst/>
              <a:gdLst/>
              <a:ahLst/>
              <a:cxnLst/>
              <a:rect l="0" t="0" r="0" b="0"/>
              <a:pathLst>
                <a:path w="310007" h="260553">
                  <a:moveTo>
                    <a:pt x="179603" y="0"/>
                  </a:moveTo>
                  <a:lnTo>
                    <a:pt x="310007" y="133553"/>
                  </a:lnTo>
                  <a:lnTo>
                    <a:pt x="179603" y="260553"/>
                  </a:lnTo>
                  <a:lnTo>
                    <a:pt x="179603" y="198438"/>
                  </a:lnTo>
                  <a:lnTo>
                    <a:pt x="0" y="198438"/>
                  </a:lnTo>
                  <a:lnTo>
                    <a:pt x="0" y="65291"/>
                  </a:lnTo>
                  <a:lnTo>
                    <a:pt x="179603" y="65291"/>
                  </a:lnTo>
                  <a:lnTo>
                    <a:pt x="179603"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sp>
          <p:nvSpPr>
            <p:cNvPr id="88" name="Shape 2346"/>
            <p:cNvSpPr/>
            <p:nvPr/>
          </p:nvSpPr>
          <p:spPr>
            <a:xfrm>
              <a:off x="1127650" y="566634"/>
              <a:ext cx="248285" cy="0"/>
            </a:xfrm>
            <a:custGeom>
              <a:avLst/>
              <a:gdLst/>
              <a:ahLst/>
              <a:cxnLst/>
              <a:rect l="0" t="0" r="0" b="0"/>
              <a:pathLst>
                <a:path w="248285">
                  <a:moveTo>
                    <a:pt x="0" y="0"/>
                  </a:moveTo>
                  <a:lnTo>
                    <a:pt x="248285" y="0"/>
                  </a:lnTo>
                </a:path>
              </a:pathLst>
            </a:custGeom>
            <a:ln w="12700" cap="flat">
              <a:miter lim="100000"/>
            </a:ln>
          </p:spPr>
          <p:style>
            <a:lnRef idx="1">
              <a:srgbClr val="3E95A0"/>
            </a:lnRef>
            <a:fillRef idx="0">
              <a:srgbClr val="000000">
                <a:alpha val="0"/>
              </a:srgbClr>
            </a:fillRef>
            <a:effectRef idx="0">
              <a:scrgbClr r="0" g="0" b="0"/>
            </a:effectRef>
            <a:fontRef idx="none"/>
          </p:style>
          <p:txBody>
            <a:bodyPr/>
            <a:lstStyle/>
            <a:p>
              <a:endParaRPr lang="en-US"/>
            </a:p>
          </p:txBody>
        </p:sp>
        <p:sp>
          <p:nvSpPr>
            <p:cNvPr id="89" name="Shape 2347"/>
            <p:cNvSpPr/>
            <p:nvPr/>
          </p:nvSpPr>
          <p:spPr>
            <a:xfrm>
              <a:off x="1356251" y="534287"/>
              <a:ext cx="89052" cy="64694"/>
            </a:xfrm>
            <a:custGeom>
              <a:avLst/>
              <a:gdLst/>
              <a:ahLst/>
              <a:cxnLst/>
              <a:rect l="0" t="0" r="0" b="0"/>
              <a:pathLst>
                <a:path w="89052" h="64694">
                  <a:moveTo>
                    <a:pt x="0" y="0"/>
                  </a:moveTo>
                  <a:lnTo>
                    <a:pt x="89052" y="32347"/>
                  </a:lnTo>
                  <a:lnTo>
                    <a:pt x="0" y="64694"/>
                  </a:lnTo>
                  <a:lnTo>
                    <a:pt x="0"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pic>
          <p:nvPicPr>
            <p:cNvPr id="90" name="Picture 89"/>
            <p:cNvPicPr/>
            <p:nvPr/>
          </p:nvPicPr>
          <p:blipFill>
            <a:blip r:embed="rId7"/>
            <a:stretch>
              <a:fillRect/>
            </a:stretch>
          </p:blipFill>
          <p:spPr>
            <a:xfrm>
              <a:off x="53792" y="370698"/>
              <a:ext cx="1024128" cy="493776"/>
            </a:xfrm>
            <a:prstGeom prst="rect">
              <a:avLst/>
            </a:prstGeom>
          </p:spPr>
        </p:pic>
        <p:sp>
          <p:nvSpPr>
            <p:cNvPr id="91" name="Rectangle 90"/>
            <p:cNvSpPr/>
            <p:nvPr/>
          </p:nvSpPr>
          <p:spPr>
            <a:xfrm>
              <a:off x="118689" y="968506"/>
              <a:ext cx="1374990"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Measurement</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Method</a:t>
              </a:r>
              <a:endParaRPr lang="en-US" sz="1100" kern="50">
                <a:effectLst/>
                <a:latin typeface="Times New Roman" panose="02020603050405020304" pitchFamily="18" charset="0"/>
                <a:ea typeface="Times New Roman" panose="02020603050405020304" pitchFamily="18" charset="0"/>
              </a:endParaRPr>
            </a:p>
          </p:txBody>
        </p:sp>
        <p:pic>
          <p:nvPicPr>
            <p:cNvPr id="92" name="Picture 91"/>
            <p:cNvPicPr/>
            <p:nvPr/>
          </p:nvPicPr>
          <p:blipFill>
            <a:blip r:embed="rId8"/>
            <a:stretch>
              <a:fillRect/>
            </a:stretch>
          </p:blipFill>
          <p:spPr>
            <a:xfrm>
              <a:off x="1608710" y="253261"/>
              <a:ext cx="1118900" cy="605144"/>
            </a:xfrm>
            <a:prstGeom prst="rect">
              <a:avLst/>
            </a:prstGeom>
          </p:spPr>
        </p:pic>
        <p:sp>
          <p:nvSpPr>
            <p:cNvPr id="93" name="Rectangle 92"/>
            <p:cNvSpPr/>
            <p:nvPr/>
          </p:nvSpPr>
          <p:spPr>
            <a:xfrm>
              <a:off x="895278" y="398986"/>
              <a:ext cx="292398" cy="10955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600" kern="50" spc="-15">
                  <a:effectLst/>
                  <a:latin typeface="Times New Roman" panose="02020603050405020304" pitchFamily="18" charset="0"/>
                  <a:ea typeface="Times New Roman" panose="02020603050405020304" pitchFamily="18" charset="0"/>
                </a:rPr>
                <a:t>Sensor</a:t>
              </a:r>
              <a:endParaRPr lang="en-US" sz="1100" kern="50">
                <a:effectLst/>
                <a:latin typeface="Times New Roman" panose="02020603050405020304" pitchFamily="18" charset="0"/>
                <a:ea typeface="Times New Roman" panose="02020603050405020304" pitchFamily="18" charset="0"/>
              </a:endParaRPr>
            </a:p>
          </p:txBody>
        </p:sp>
      </p:grpSp>
      <p:grpSp>
        <p:nvGrpSpPr>
          <p:cNvPr id="94" name="Group 93"/>
          <p:cNvGrpSpPr/>
          <p:nvPr/>
        </p:nvGrpSpPr>
        <p:grpSpPr>
          <a:xfrm>
            <a:off x="3474253" y="3860202"/>
            <a:ext cx="4785993" cy="1305806"/>
            <a:chOff x="0" y="-3923"/>
            <a:chExt cx="4786399" cy="1305879"/>
          </a:xfrm>
        </p:grpSpPr>
        <p:pic>
          <p:nvPicPr>
            <p:cNvPr id="95" name="Picture 94"/>
            <p:cNvPicPr/>
            <p:nvPr/>
          </p:nvPicPr>
          <p:blipFill>
            <a:blip r:embed="rId9"/>
            <a:stretch>
              <a:fillRect/>
            </a:stretch>
          </p:blipFill>
          <p:spPr>
            <a:xfrm>
              <a:off x="3260545" y="-3923"/>
              <a:ext cx="1520952" cy="1057656"/>
            </a:xfrm>
            <a:prstGeom prst="rect">
              <a:avLst/>
            </a:prstGeom>
          </p:spPr>
        </p:pic>
        <p:sp>
          <p:nvSpPr>
            <p:cNvPr id="96" name="Shape 2455"/>
            <p:cNvSpPr/>
            <p:nvPr/>
          </p:nvSpPr>
          <p:spPr>
            <a:xfrm>
              <a:off x="3253458" y="115"/>
              <a:ext cx="1532941" cy="1060094"/>
            </a:xfrm>
            <a:custGeom>
              <a:avLst/>
              <a:gdLst/>
              <a:ahLst/>
              <a:cxnLst/>
              <a:rect l="0" t="0" r="0" b="0"/>
              <a:pathLst>
                <a:path w="1532941" h="1060094">
                  <a:moveTo>
                    <a:pt x="0" y="1060094"/>
                  </a:moveTo>
                  <a:lnTo>
                    <a:pt x="1532941" y="1060094"/>
                  </a:lnTo>
                  <a:lnTo>
                    <a:pt x="1532941" y="0"/>
                  </a:lnTo>
                  <a:lnTo>
                    <a:pt x="0" y="0"/>
                  </a:lnTo>
                  <a:close/>
                </a:path>
              </a:pathLst>
            </a:custGeom>
            <a:ln w="3810"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97" name="Picture 96"/>
            <p:cNvPicPr/>
            <p:nvPr/>
          </p:nvPicPr>
          <p:blipFill>
            <a:blip r:embed="rId3"/>
            <a:stretch>
              <a:fillRect/>
            </a:stretch>
          </p:blipFill>
          <p:spPr>
            <a:xfrm>
              <a:off x="1540663" y="179293"/>
              <a:ext cx="1118899" cy="612048"/>
            </a:xfrm>
            <a:prstGeom prst="rect">
              <a:avLst/>
            </a:prstGeom>
          </p:spPr>
        </p:pic>
        <p:sp>
          <p:nvSpPr>
            <p:cNvPr id="98" name="Rectangle 97"/>
            <p:cNvSpPr/>
            <p:nvPr/>
          </p:nvSpPr>
          <p:spPr>
            <a:xfrm>
              <a:off x="1795268" y="849078"/>
              <a:ext cx="801953"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Used</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Module</a:t>
              </a:r>
              <a:endParaRPr lang="en-US" sz="1100" kern="50">
                <a:effectLst/>
                <a:latin typeface="Times New Roman" panose="02020603050405020304" pitchFamily="18" charset="0"/>
                <a:ea typeface="Times New Roman" panose="02020603050405020304" pitchFamily="18" charset="0"/>
              </a:endParaRPr>
            </a:p>
          </p:txBody>
        </p:sp>
        <p:sp>
          <p:nvSpPr>
            <p:cNvPr id="99" name="Shape 2476"/>
            <p:cNvSpPr/>
            <p:nvPr/>
          </p:nvSpPr>
          <p:spPr>
            <a:xfrm>
              <a:off x="2803200" y="348221"/>
              <a:ext cx="310007" cy="260553"/>
            </a:xfrm>
            <a:custGeom>
              <a:avLst/>
              <a:gdLst/>
              <a:ahLst/>
              <a:cxnLst/>
              <a:rect l="0" t="0" r="0" b="0"/>
              <a:pathLst>
                <a:path w="310007" h="260553">
                  <a:moveTo>
                    <a:pt x="179603" y="0"/>
                  </a:moveTo>
                  <a:lnTo>
                    <a:pt x="310007" y="133553"/>
                  </a:lnTo>
                  <a:lnTo>
                    <a:pt x="179603" y="260553"/>
                  </a:lnTo>
                  <a:lnTo>
                    <a:pt x="179603" y="198438"/>
                  </a:lnTo>
                  <a:lnTo>
                    <a:pt x="0" y="198438"/>
                  </a:lnTo>
                  <a:lnTo>
                    <a:pt x="0" y="65291"/>
                  </a:lnTo>
                  <a:lnTo>
                    <a:pt x="179603" y="65291"/>
                  </a:lnTo>
                  <a:lnTo>
                    <a:pt x="179603"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pic>
          <p:nvPicPr>
            <p:cNvPr id="100" name="Picture 99"/>
            <p:cNvPicPr/>
            <p:nvPr/>
          </p:nvPicPr>
          <p:blipFill>
            <a:blip r:embed="rId10"/>
            <a:stretch>
              <a:fillRect/>
            </a:stretch>
          </p:blipFill>
          <p:spPr>
            <a:xfrm>
              <a:off x="140953" y="19645"/>
              <a:ext cx="724959" cy="934761"/>
            </a:xfrm>
            <a:prstGeom prst="rect">
              <a:avLst/>
            </a:prstGeom>
          </p:spPr>
        </p:pic>
        <p:sp>
          <p:nvSpPr>
            <p:cNvPr id="101" name="Rectangle 100"/>
            <p:cNvSpPr/>
            <p:nvPr/>
          </p:nvSpPr>
          <p:spPr>
            <a:xfrm>
              <a:off x="0" y="991433"/>
              <a:ext cx="1374990"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Measurement</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Method</a:t>
              </a:r>
              <a:endParaRPr lang="en-US" sz="1100" kern="50">
                <a:effectLst/>
                <a:latin typeface="Times New Roman" panose="02020603050405020304" pitchFamily="18" charset="0"/>
                <a:ea typeface="Times New Roman" panose="02020603050405020304" pitchFamily="18" charset="0"/>
              </a:endParaRPr>
            </a:p>
          </p:txBody>
        </p:sp>
        <p:sp>
          <p:nvSpPr>
            <p:cNvPr id="102" name="Rectangle 101"/>
            <p:cNvSpPr/>
            <p:nvPr/>
          </p:nvSpPr>
          <p:spPr>
            <a:xfrm>
              <a:off x="3658447" y="1137623"/>
              <a:ext cx="924420"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Waveform</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(Hz)</a:t>
              </a:r>
              <a:endParaRPr lang="en-US" sz="1100" kern="50">
                <a:effectLst/>
                <a:latin typeface="Times New Roman" panose="02020603050405020304" pitchFamily="18" charset="0"/>
                <a:ea typeface="Times New Roman" panose="02020603050405020304" pitchFamily="18" charset="0"/>
              </a:endParaRPr>
            </a:p>
          </p:txBody>
        </p:sp>
        <p:sp>
          <p:nvSpPr>
            <p:cNvPr id="103" name="Shape 2481"/>
            <p:cNvSpPr/>
            <p:nvPr/>
          </p:nvSpPr>
          <p:spPr>
            <a:xfrm>
              <a:off x="1106653" y="325798"/>
              <a:ext cx="248285" cy="0"/>
            </a:xfrm>
            <a:custGeom>
              <a:avLst/>
              <a:gdLst/>
              <a:ahLst/>
              <a:cxnLst/>
              <a:rect l="0" t="0" r="0" b="0"/>
              <a:pathLst>
                <a:path w="248285">
                  <a:moveTo>
                    <a:pt x="0" y="0"/>
                  </a:moveTo>
                  <a:lnTo>
                    <a:pt x="248285" y="0"/>
                  </a:lnTo>
                </a:path>
              </a:pathLst>
            </a:custGeom>
            <a:ln w="12700" cap="flat">
              <a:miter lim="100000"/>
            </a:ln>
          </p:spPr>
          <p:style>
            <a:lnRef idx="1">
              <a:srgbClr val="3E95A0"/>
            </a:lnRef>
            <a:fillRef idx="0">
              <a:srgbClr val="000000">
                <a:alpha val="0"/>
              </a:srgbClr>
            </a:fillRef>
            <a:effectRef idx="0">
              <a:scrgbClr r="0" g="0" b="0"/>
            </a:effectRef>
            <a:fontRef idx="none"/>
          </p:style>
          <p:txBody>
            <a:bodyPr/>
            <a:lstStyle/>
            <a:p>
              <a:endParaRPr lang="en-US"/>
            </a:p>
          </p:txBody>
        </p:sp>
        <p:sp>
          <p:nvSpPr>
            <p:cNvPr id="104" name="Shape 2482"/>
            <p:cNvSpPr/>
            <p:nvPr/>
          </p:nvSpPr>
          <p:spPr>
            <a:xfrm>
              <a:off x="1335253" y="293451"/>
              <a:ext cx="89052" cy="64694"/>
            </a:xfrm>
            <a:custGeom>
              <a:avLst/>
              <a:gdLst/>
              <a:ahLst/>
              <a:cxnLst/>
              <a:rect l="0" t="0" r="0" b="0"/>
              <a:pathLst>
                <a:path w="89052" h="64694">
                  <a:moveTo>
                    <a:pt x="0" y="0"/>
                  </a:moveTo>
                  <a:lnTo>
                    <a:pt x="89052" y="32347"/>
                  </a:lnTo>
                  <a:lnTo>
                    <a:pt x="0" y="64694"/>
                  </a:lnTo>
                  <a:lnTo>
                    <a:pt x="0"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5027499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17428" y="83256"/>
            <a:ext cx="7704000" cy="572700"/>
          </a:xfrm>
          <a:prstGeom prst="rect">
            <a:avLst/>
          </a:prstGeom>
        </p:spPr>
        <p:txBody>
          <a:bodyPr spcFirstLastPara="1" wrap="square" lIns="91425" tIns="91425" rIns="91425" bIns="91425" anchor="ctr" anchorCtr="0">
            <a:noAutofit/>
          </a:bodyPr>
          <a:lstStyle/>
          <a:p>
            <a:r>
              <a:rPr lang="en-US" dirty="0"/>
              <a:t>Tools Cont.</a:t>
            </a:r>
            <a:endParaRPr dirty="0"/>
          </a:p>
        </p:txBody>
      </p:sp>
      <p:sp>
        <p:nvSpPr>
          <p:cNvPr id="294" name="Google Shape;294;p47"/>
          <p:cNvSpPr txBox="1">
            <a:spLocks noGrp="1"/>
          </p:cNvSpPr>
          <p:nvPr>
            <p:ph type="subTitle" idx="1"/>
          </p:nvPr>
        </p:nvSpPr>
        <p:spPr>
          <a:xfrm>
            <a:off x="192698" y="655956"/>
            <a:ext cx="8616541" cy="4487544"/>
          </a:xfrm>
          <a:prstGeom prst="rect">
            <a:avLst/>
          </a:prstGeom>
        </p:spPr>
        <p:txBody>
          <a:bodyPr spcFirstLastPara="1" wrap="square" lIns="91425" tIns="91425" rIns="91425" bIns="91425" anchor="t" anchorCtr="0">
            <a:noAutofit/>
          </a:bodyPr>
          <a:lstStyle/>
          <a:p>
            <a:pPr algn="just"/>
            <a:r>
              <a:rPr lang="en-US" b="1" dirty="0">
                <a:solidFill>
                  <a:srgbClr val="FF0000"/>
                </a:solidFill>
              </a:rPr>
              <a:t>EOG (Electro </a:t>
            </a:r>
            <a:r>
              <a:rPr lang="en-US" b="1" dirty="0" err="1">
                <a:solidFill>
                  <a:srgbClr val="FF0000"/>
                </a:solidFill>
              </a:rPr>
              <a:t>OculoGraphy</a:t>
            </a:r>
            <a:r>
              <a:rPr lang="en-US" b="1" dirty="0">
                <a:solidFill>
                  <a:srgbClr val="FF0000"/>
                </a:solidFill>
              </a:rPr>
              <a:t>)</a:t>
            </a:r>
          </a:p>
          <a:p>
            <a:pPr algn="just"/>
            <a:r>
              <a:rPr lang="en-US" dirty="0"/>
              <a:t>Measures minute voltage between retina and cornea caused by eye movement</a:t>
            </a:r>
            <a:r>
              <a:rPr lang="en-US" dirty="0" smtClean="0"/>
              <a:t>.</a:t>
            </a:r>
          </a:p>
          <a:p>
            <a:pPr algn="just"/>
            <a:endParaRPr lang="en-US" dirty="0" smtClean="0"/>
          </a:p>
          <a:p>
            <a:pPr algn="just"/>
            <a:endParaRPr lang="en-US" dirty="0"/>
          </a:p>
          <a:p>
            <a:pPr algn="just"/>
            <a:endParaRPr lang="en-US" dirty="0" smtClean="0"/>
          </a:p>
          <a:p>
            <a:pPr algn="just"/>
            <a:endParaRPr lang="en-US" dirty="0"/>
          </a:p>
          <a:p>
            <a:pPr algn="just"/>
            <a:r>
              <a:rPr lang="en-US" b="1" dirty="0">
                <a:solidFill>
                  <a:srgbClr val="FF0000"/>
                </a:solidFill>
              </a:rPr>
              <a:t>BT (Body Temperature) </a:t>
            </a:r>
            <a:endParaRPr lang="en-US" b="1" dirty="0" smtClean="0">
              <a:solidFill>
                <a:srgbClr val="FF0000"/>
              </a:solidFill>
            </a:endParaRPr>
          </a:p>
          <a:p>
            <a:pPr algn="just"/>
            <a:r>
              <a:rPr lang="en-US" dirty="0" smtClean="0"/>
              <a:t>Measures </a:t>
            </a:r>
            <a:r>
              <a:rPr lang="en-US" dirty="0"/>
              <a:t>the temperature of the human body</a:t>
            </a:r>
            <a:r>
              <a:rPr lang="en-US" dirty="0" smtClean="0"/>
              <a:t>.</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r>
              <a:rPr lang="en-US" b="1" dirty="0">
                <a:solidFill>
                  <a:srgbClr val="FF0000"/>
                </a:solidFill>
              </a:rPr>
              <a:t>PCG Phono </a:t>
            </a:r>
            <a:r>
              <a:rPr lang="en-US" b="1" dirty="0" err="1">
                <a:solidFill>
                  <a:srgbClr val="FF0000"/>
                </a:solidFill>
              </a:rPr>
              <a:t>CardioGram</a:t>
            </a:r>
            <a:endParaRPr lang="en-US" dirty="0">
              <a:solidFill>
                <a:srgbClr val="FF0000"/>
              </a:solidFill>
            </a:endParaRPr>
          </a:p>
          <a:p>
            <a:pPr algn="just"/>
            <a:r>
              <a:rPr lang="en-US" dirty="0"/>
              <a:t>The condenser microphone is used to amplify the heart sound and the value is measured with its waveform and sound.</a:t>
            </a:r>
          </a:p>
          <a:p>
            <a:pPr algn="just"/>
            <a:endParaRPr lang="en-US" dirty="0" smtClean="0"/>
          </a:p>
          <a:p>
            <a:pPr algn="just"/>
            <a:endParaRPr lang="en-US" dirty="0"/>
          </a:p>
          <a:p>
            <a:pPr algn="just"/>
            <a:endParaRPr lang="en-US" dirty="0" smtClean="0"/>
          </a:p>
          <a:p>
            <a:pPr algn="just"/>
            <a:endParaRPr lang="en-US" dirty="0"/>
          </a:p>
          <a:p>
            <a:pPr algn="just"/>
            <a:endParaRPr lang="en-US" dirty="0"/>
          </a:p>
        </p:txBody>
      </p:sp>
      <p:grpSp>
        <p:nvGrpSpPr>
          <p:cNvPr id="6" name="Group 5"/>
          <p:cNvGrpSpPr/>
          <p:nvPr/>
        </p:nvGrpSpPr>
        <p:grpSpPr>
          <a:xfrm>
            <a:off x="4373880" y="1655415"/>
            <a:ext cx="3806190" cy="562005"/>
            <a:chOff x="0" y="-4546"/>
            <a:chExt cx="4914557" cy="1293677"/>
          </a:xfrm>
        </p:grpSpPr>
        <p:pic>
          <p:nvPicPr>
            <p:cNvPr id="7" name="Picture 6"/>
            <p:cNvPicPr/>
            <p:nvPr/>
          </p:nvPicPr>
          <p:blipFill>
            <a:blip r:embed="rId3"/>
            <a:stretch>
              <a:fillRect/>
            </a:stretch>
          </p:blipFill>
          <p:spPr>
            <a:xfrm>
              <a:off x="1679281" y="118028"/>
              <a:ext cx="1099281" cy="585458"/>
            </a:xfrm>
            <a:prstGeom prst="rect">
              <a:avLst/>
            </a:prstGeom>
          </p:spPr>
        </p:pic>
        <p:sp>
          <p:nvSpPr>
            <p:cNvPr id="8" name="Rectangle 7"/>
            <p:cNvSpPr/>
            <p:nvPr/>
          </p:nvSpPr>
          <p:spPr>
            <a:xfrm>
              <a:off x="1924078" y="785400"/>
              <a:ext cx="801953"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Used</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Module</a:t>
              </a:r>
              <a:endParaRPr lang="en-US" sz="1100" kern="50">
                <a:effectLst/>
                <a:latin typeface="Times New Roman" panose="02020603050405020304" pitchFamily="18" charset="0"/>
                <a:ea typeface="Times New Roman" panose="02020603050405020304" pitchFamily="18" charset="0"/>
              </a:endParaRPr>
            </a:p>
          </p:txBody>
        </p:sp>
        <p:sp>
          <p:nvSpPr>
            <p:cNvPr id="9" name="Shape 2505"/>
            <p:cNvSpPr/>
            <p:nvPr/>
          </p:nvSpPr>
          <p:spPr>
            <a:xfrm>
              <a:off x="2906608" y="297156"/>
              <a:ext cx="310007" cy="260553"/>
            </a:xfrm>
            <a:custGeom>
              <a:avLst/>
              <a:gdLst/>
              <a:ahLst/>
              <a:cxnLst/>
              <a:rect l="0" t="0" r="0" b="0"/>
              <a:pathLst>
                <a:path w="310007" h="260553">
                  <a:moveTo>
                    <a:pt x="179603" y="0"/>
                  </a:moveTo>
                  <a:lnTo>
                    <a:pt x="310007" y="133553"/>
                  </a:lnTo>
                  <a:lnTo>
                    <a:pt x="179603" y="260553"/>
                  </a:lnTo>
                  <a:lnTo>
                    <a:pt x="179603" y="198438"/>
                  </a:lnTo>
                  <a:lnTo>
                    <a:pt x="0" y="198438"/>
                  </a:lnTo>
                  <a:lnTo>
                    <a:pt x="0" y="65291"/>
                  </a:lnTo>
                  <a:lnTo>
                    <a:pt x="179603" y="65291"/>
                  </a:lnTo>
                  <a:lnTo>
                    <a:pt x="179603"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sp>
          <p:nvSpPr>
            <p:cNvPr id="10" name="Shape 2506"/>
            <p:cNvSpPr/>
            <p:nvPr/>
          </p:nvSpPr>
          <p:spPr>
            <a:xfrm>
              <a:off x="1222762" y="427331"/>
              <a:ext cx="248285" cy="0"/>
            </a:xfrm>
            <a:custGeom>
              <a:avLst/>
              <a:gdLst/>
              <a:ahLst/>
              <a:cxnLst/>
              <a:rect l="0" t="0" r="0" b="0"/>
              <a:pathLst>
                <a:path w="248285">
                  <a:moveTo>
                    <a:pt x="0" y="0"/>
                  </a:moveTo>
                  <a:lnTo>
                    <a:pt x="248285" y="0"/>
                  </a:lnTo>
                </a:path>
              </a:pathLst>
            </a:custGeom>
            <a:ln w="12700" cap="flat">
              <a:miter lim="100000"/>
            </a:ln>
          </p:spPr>
          <p:style>
            <a:lnRef idx="1">
              <a:srgbClr val="3E95A0"/>
            </a:lnRef>
            <a:fillRef idx="0">
              <a:srgbClr val="000000">
                <a:alpha val="0"/>
              </a:srgbClr>
            </a:fillRef>
            <a:effectRef idx="0">
              <a:scrgbClr r="0" g="0" b="0"/>
            </a:effectRef>
            <a:fontRef idx="none"/>
          </p:style>
          <p:txBody>
            <a:bodyPr/>
            <a:lstStyle/>
            <a:p>
              <a:endParaRPr lang="en-US"/>
            </a:p>
          </p:txBody>
        </p:sp>
        <p:sp>
          <p:nvSpPr>
            <p:cNvPr id="11" name="Shape 2507"/>
            <p:cNvSpPr/>
            <p:nvPr/>
          </p:nvSpPr>
          <p:spPr>
            <a:xfrm>
              <a:off x="1451363" y="394984"/>
              <a:ext cx="89052" cy="64694"/>
            </a:xfrm>
            <a:custGeom>
              <a:avLst/>
              <a:gdLst/>
              <a:ahLst/>
              <a:cxnLst/>
              <a:rect l="0" t="0" r="0" b="0"/>
              <a:pathLst>
                <a:path w="89052" h="64694">
                  <a:moveTo>
                    <a:pt x="0" y="0"/>
                  </a:moveTo>
                  <a:lnTo>
                    <a:pt x="89052" y="32347"/>
                  </a:lnTo>
                  <a:lnTo>
                    <a:pt x="0" y="64694"/>
                  </a:lnTo>
                  <a:lnTo>
                    <a:pt x="0"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pic>
          <p:nvPicPr>
            <p:cNvPr id="12" name="Picture 11"/>
            <p:cNvPicPr/>
            <p:nvPr/>
          </p:nvPicPr>
          <p:blipFill>
            <a:blip r:embed="rId4"/>
            <a:stretch>
              <a:fillRect/>
            </a:stretch>
          </p:blipFill>
          <p:spPr>
            <a:xfrm>
              <a:off x="164098" y="17032"/>
              <a:ext cx="728814" cy="955097"/>
            </a:xfrm>
            <a:prstGeom prst="rect">
              <a:avLst/>
            </a:prstGeom>
          </p:spPr>
        </p:pic>
        <p:sp>
          <p:nvSpPr>
            <p:cNvPr id="13" name="Rectangle 12"/>
            <p:cNvSpPr/>
            <p:nvPr/>
          </p:nvSpPr>
          <p:spPr>
            <a:xfrm>
              <a:off x="0" y="1007756"/>
              <a:ext cx="1374990"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Measurement</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Method</a:t>
              </a:r>
              <a:endParaRPr lang="en-US" sz="1100" kern="50">
                <a:effectLst/>
                <a:latin typeface="Times New Roman" panose="02020603050405020304" pitchFamily="18" charset="0"/>
                <a:ea typeface="Times New Roman" panose="02020603050405020304" pitchFamily="18" charset="0"/>
              </a:endParaRPr>
            </a:p>
          </p:txBody>
        </p:sp>
        <p:sp>
          <p:nvSpPr>
            <p:cNvPr id="14" name="Rectangle 13"/>
            <p:cNvSpPr/>
            <p:nvPr/>
          </p:nvSpPr>
          <p:spPr>
            <a:xfrm>
              <a:off x="3814157" y="1124799"/>
              <a:ext cx="852789" cy="16433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Waveform</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(V)</a:t>
              </a:r>
              <a:endParaRPr lang="en-US" sz="1100" kern="50">
                <a:effectLst/>
                <a:latin typeface="Times New Roman" panose="02020603050405020304" pitchFamily="18" charset="0"/>
                <a:ea typeface="Times New Roman" panose="02020603050405020304" pitchFamily="18" charset="0"/>
              </a:endParaRPr>
            </a:p>
          </p:txBody>
        </p:sp>
        <p:pic>
          <p:nvPicPr>
            <p:cNvPr id="15" name="Picture 14"/>
            <p:cNvPicPr/>
            <p:nvPr/>
          </p:nvPicPr>
          <p:blipFill>
            <a:blip r:embed="rId5"/>
            <a:stretch>
              <a:fillRect/>
            </a:stretch>
          </p:blipFill>
          <p:spPr>
            <a:xfrm>
              <a:off x="3386506" y="-4546"/>
              <a:ext cx="1524000" cy="1060704"/>
            </a:xfrm>
            <a:prstGeom prst="rect">
              <a:avLst/>
            </a:prstGeom>
          </p:spPr>
        </p:pic>
        <p:sp>
          <p:nvSpPr>
            <p:cNvPr id="16" name="Shape 2514"/>
            <p:cNvSpPr/>
            <p:nvPr/>
          </p:nvSpPr>
          <p:spPr>
            <a:xfrm>
              <a:off x="3381616" y="115"/>
              <a:ext cx="1532941" cy="1060094"/>
            </a:xfrm>
            <a:custGeom>
              <a:avLst/>
              <a:gdLst/>
              <a:ahLst/>
              <a:cxnLst/>
              <a:rect l="0" t="0" r="0" b="0"/>
              <a:pathLst>
                <a:path w="1532941" h="1060094">
                  <a:moveTo>
                    <a:pt x="0" y="1060094"/>
                  </a:moveTo>
                  <a:lnTo>
                    <a:pt x="1532941" y="1060094"/>
                  </a:lnTo>
                  <a:lnTo>
                    <a:pt x="1532941" y="0"/>
                  </a:lnTo>
                  <a:lnTo>
                    <a:pt x="0" y="0"/>
                  </a:lnTo>
                  <a:close/>
                </a:path>
              </a:pathLst>
            </a:custGeom>
            <a:ln w="3810"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grpSp>
      <p:grpSp>
        <p:nvGrpSpPr>
          <p:cNvPr id="17" name="Group 16"/>
          <p:cNvGrpSpPr/>
          <p:nvPr/>
        </p:nvGrpSpPr>
        <p:grpSpPr>
          <a:xfrm>
            <a:off x="4500969" y="2911726"/>
            <a:ext cx="2966630" cy="852886"/>
            <a:chOff x="0" y="0"/>
            <a:chExt cx="4980796" cy="1383228"/>
          </a:xfrm>
        </p:grpSpPr>
        <p:sp>
          <p:nvSpPr>
            <p:cNvPr id="18" name="Rectangle 17"/>
            <p:cNvSpPr/>
            <p:nvPr/>
          </p:nvSpPr>
          <p:spPr>
            <a:xfrm>
              <a:off x="0" y="0"/>
              <a:ext cx="3196116" cy="182592"/>
            </a:xfrm>
            <a:prstGeom prst="rect">
              <a:avLst/>
            </a:prstGeom>
            <a:ln>
              <a:noFill/>
            </a:ln>
          </p:spPr>
          <p:txBody>
            <a:bodyPr vert="horz" lIns="0" tIns="0" rIns="0" bIns="0" rtlCol="0">
              <a:noAutofit/>
            </a:bodyPr>
            <a:lstStyle/>
            <a:p>
              <a:pPr marL="0" marR="0">
                <a:lnSpc>
                  <a:spcPct val="107000"/>
                </a:lnSpc>
                <a:spcBef>
                  <a:spcPts val="0"/>
                </a:spcBef>
                <a:spcAft>
                  <a:spcPts val="800"/>
                </a:spcAft>
              </a:pPr>
              <a:endParaRPr lang="en-US" sz="1100" kern="50" dirty="0">
                <a:effectLst/>
                <a:latin typeface="Times New Roman" panose="02020603050405020304" pitchFamily="18" charset="0"/>
                <a:ea typeface="Times New Roman" panose="02020603050405020304" pitchFamily="18" charset="0"/>
              </a:endParaRPr>
            </a:p>
          </p:txBody>
        </p:sp>
        <p:pic>
          <p:nvPicPr>
            <p:cNvPr id="19" name="Picture 18"/>
            <p:cNvPicPr/>
            <p:nvPr/>
          </p:nvPicPr>
          <p:blipFill>
            <a:blip r:embed="rId6"/>
            <a:stretch>
              <a:fillRect/>
            </a:stretch>
          </p:blipFill>
          <p:spPr>
            <a:xfrm>
              <a:off x="1735710" y="260554"/>
              <a:ext cx="1118900" cy="614060"/>
            </a:xfrm>
            <a:prstGeom prst="rect">
              <a:avLst/>
            </a:prstGeom>
          </p:spPr>
        </p:pic>
        <p:sp>
          <p:nvSpPr>
            <p:cNvPr id="20" name="Rectangle 19"/>
            <p:cNvSpPr/>
            <p:nvPr/>
          </p:nvSpPr>
          <p:spPr>
            <a:xfrm>
              <a:off x="1990316" y="930340"/>
              <a:ext cx="801953"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Used</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Module</a:t>
              </a:r>
              <a:endParaRPr lang="en-US" sz="1100" kern="50">
                <a:effectLst/>
                <a:latin typeface="Times New Roman" panose="02020603050405020304" pitchFamily="18" charset="0"/>
                <a:ea typeface="Times New Roman" panose="02020603050405020304" pitchFamily="18" charset="0"/>
              </a:endParaRPr>
            </a:p>
          </p:txBody>
        </p:sp>
        <p:sp>
          <p:nvSpPr>
            <p:cNvPr id="21" name="Shape 2695"/>
            <p:cNvSpPr/>
            <p:nvPr/>
          </p:nvSpPr>
          <p:spPr>
            <a:xfrm>
              <a:off x="2972848" y="429584"/>
              <a:ext cx="310007" cy="260553"/>
            </a:xfrm>
            <a:custGeom>
              <a:avLst/>
              <a:gdLst/>
              <a:ahLst/>
              <a:cxnLst/>
              <a:rect l="0" t="0" r="0" b="0"/>
              <a:pathLst>
                <a:path w="310007" h="260553">
                  <a:moveTo>
                    <a:pt x="179603" y="0"/>
                  </a:moveTo>
                  <a:lnTo>
                    <a:pt x="310007" y="133553"/>
                  </a:lnTo>
                  <a:lnTo>
                    <a:pt x="179603" y="260553"/>
                  </a:lnTo>
                  <a:lnTo>
                    <a:pt x="179603" y="198438"/>
                  </a:lnTo>
                  <a:lnTo>
                    <a:pt x="0" y="198438"/>
                  </a:lnTo>
                  <a:lnTo>
                    <a:pt x="0" y="65291"/>
                  </a:lnTo>
                  <a:lnTo>
                    <a:pt x="179603" y="65291"/>
                  </a:lnTo>
                  <a:lnTo>
                    <a:pt x="179603"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sp>
          <p:nvSpPr>
            <p:cNvPr id="22" name="Rectangle 21"/>
            <p:cNvSpPr/>
            <p:nvPr/>
          </p:nvSpPr>
          <p:spPr>
            <a:xfrm>
              <a:off x="3866129" y="1218895"/>
              <a:ext cx="890771"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Waveform</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(°C)</a:t>
              </a:r>
              <a:endParaRPr lang="en-US" sz="1100" kern="50">
                <a:effectLst/>
                <a:latin typeface="Times New Roman" panose="02020603050405020304" pitchFamily="18" charset="0"/>
                <a:ea typeface="Times New Roman" panose="02020603050405020304" pitchFamily="18" charset="0"/>
              </a:endParaRPr>
            </a:p>
          </p:txBody>
        </p:sp>
        <p:sp>
          <p:nvSpPr>
            <p:cNvPr id="23" name="Shape 2697"/>
            <p:cNvSpPr/>
            <p:nvPr/>
          </p:nvSpPr>
          <p:spPr>
            <a:xfrm>
              <a:off x="1289001" y="559561"/>
              <a:ext cx="248285" cy="0"/>
            </a:xfrm>
            <a:custGeom>
              <a:avLst/>
              <a:gdLst/>
              <a:ahLst/>
              <a:cxnLst/>
              <a:rect l="0" t="0" r="0" b="0"/>
              <a:pathLst>
                <a:path w="248285">
                  <a:moveTo>
                    <a:pt x="0" y="0"/>
                  </a:moveTo>
                  <a:lnTo>
                    <a:pt x="248285" y="0"/>
                  </a:lnTo>
                </a:path>
              </a:pathLst>
            </a:custGeom>
            <a:ln w="12700" cap="flat">
              <a:miter lim="100000"/>
            </a:ln>
          </p:spPr>
          <p:style>
            <a:lnRef idx="1">
              <a:srgbClr val="3E95A0"/>
            </a:lnRef>
            <a:fillRef idx="0">
              <a:srgbClr val="000000">
                <a:alpha val="0"/>
              </a:srgbClr>
            </a:fillRef>
            <a:effectRef idx="0">
              <a:scrgbClr r="0" g="0" b="0"/>
            </a:effectRef>
            <a:fontRef idx="none"/>
          </p:style>
          <p:txBody>
            <a:bodyPr/>
            <a:lstStyle/>
            <a:p>
              <a:endParaRPr lang="en-US"/>
            </a:p>
          </p:txBody>
        </p:sp>
        <p:sp>
          <p:nvSpPr>
            <p:cNvPr id="24" name="Shape 2698"/>
            <p:cNvSpPr/>
            <p:nvPr/>
          </p:nvSpPr>
          <p:spPr>
            <a:xfrm>
              <a:off x="1517601" y="527214"/>
              <a:ext cx="89052" cy="64694"/>
            </a:xfrm>
            <a:custGeom>
              <a:avLst/>
              <a:gdLst/>
              <a:ahLst/>
              <a:cxnLst/>
              <a:rect l="0" t="0" r="0" b="0"/>
              <a:pathLst>
                <a:path w="89052" h="64694">
                  <a:moveTo>
                    <a:pt x="0" y="0"/>
                  </a:moveTo>
                  <a:lnTo>
                    <a:pt x="89052" y="32347"/>
                  </a:lnTo>
                  <a:lnTo>
                    <a:pt x="0" y="64694"/>
                  </a:lnTo>
                  <a:lnTo>
                    <a:pt x="0" y="0"/>
                  </a:lnTo>
                  <a:close/>
                </a:path>
              </a:pathLst>
            </a:custGeom>
            <a:ln w="0" cap="flat">
              <a:miter lim="100000"/>
            </a:ln>
          </p:spPr>
          <p:style>
            <a:lnRef idx="0">
              <a:srgbClr val="000000">
                <a:alpha val="0"/>
              </a:srgbClr>
            </a:lnRef>
            <a:fillRef idx="1">
              <a:srgbClr val="3E95A0"/>
            </a:fillRef>
            <a:effectRef idx="0">
              <a:scrgbClr r="0" g="0" b="0"/>
            </a:effectRef>
            <a:fontRef idx="none"/>
          </p:style>
          <p:txBody>
            <a:bodyPr/>
            <a:lstStyle/>
            <a:p>
              <a:endParaRPr lang="en-US"/>
            </a:p>
          </p:txBody>
        </p:sp>
        <p:sp>
          <p:nvSpPr>
            <p:cNvPr id="25" name="Rectangle 24"/>
            <p:cNvSpPr/>
            <p:nvPr/>
          </p:nvSpPr>
          <p:spPr>
            <a:xfrm>
              <a:off x="114939" y="930340"/>
              <a:ext cx="1374990" cy="1643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900" kern="50" spc="-25">
                  <a:effectLst/>
                  <a:latin typeface="Times New Roman" panose="02020603050405020304" pitchFamily="18" charset="0"/>
                  <a:ea typeface="Times New Roman" panose="02020603050405020304" pitchFamily="18" charset="0"/>
                </a:rPr>
                <a:t>Measurement</a:t>
              </a:r>
              <a:r>
                <a:rPr lang="en-US" sz="900" kern="50" spc="-15">
                  <a:effectLst/>
                  <a:latin typeface="Times New Roman" panose="02020603050405020304" pitchFamily="18" charset="0"/>
                  <a:ea typeface="Times New Roman" panose="02020603050405020304" pitchFamily="18" charset="0"/>
                </a:rPr>
                <a:t> </a:t>
              </a:r>
              <a:r>
                <a:rPr lang="en-US" sz="900" kern="50" spc="-25">
                  <a:effectLst/>
                  <a:latin typeface="Times New Roman" panose="02020603050405020304" pitchFamily="18" charset="0"/>
                  <a:ea typeface="Times New Roman" panose="02020603050405020304" pitchFamily="18" charset="0"/>
                </a:rPr>
                <a:t>Method</a:t>
              </a:r>
              <a:endParaRPr lang="en-US" sz="1100" kern="50">
                <a:effectLst/>
                <a:latin typeface="Times New Roman" panose="02020603050405020304" pitchFamily="18" charset="0"/>
                <a:ea typeface="Times New Roman" panose="02020603050405020304" pitchFamily="18" charset="0"/>
              </a:endParaRPr>
            </a:p>
          </p:txBody>
        </p:sp>
        <p:pic>
          <p:nvPicPr>
            <p:cNvPr id="26" name="Picture 25"/>
            <p:cNvPicPr/>
            <p:nvPr/>
          </p:nvPicPr>
          <p:blipFill>
            <a:blip r:embed="rId7"/>
            <a:stretch>
              <a:fillRect/>
            </a:stretch>
          </p:blipFill>
          <p:spPr>
            <a:xfrm>
              <a:off x="129581" y="382719"/>
              <a:ext cx="1024129" cy="490727"/>
            </a:xfrm>
            <a:prstGeom prst="rect">
              <a:avLst/>
            </a:prstGeom>
          </p:spPr>
        </p:pic>
        <p:pic>
          <p:nvPicPr>
            <p:cNvPr id="27" name="Picture 26"/>
            <p:cNvPicPr/>
            <p:nvPr/>
          </p:nvPicPr>
          <p:blipFill>
            <a:blip r:embed="rId8"/>
            <a:stretch>
              <a:fillRect/>
            </a:stretch>
          </p:blipFill>
          <p:spPr>
            <a:xfrm>
              <a:off x="3453328" y="87288"/>
              <a:ext cx="1520952" cy="1057656"/>
            </a:xfrm>
            <a:prstGeom prst="rect">
              <a:avLst/>
            </a:prstGeom>
          </p:spPr>
        </p:pic>
        <p:sp>
          <p:nvSpPr>
            <p:cNvPr id="28" name="Shape 2704"/>
            <p:cNvSpPr/>
            <p:nvPr/>
          </p:nvSpPr>
          <p:spPr>
            <a:xfrm>
              <a:off x="3447855" y="89968"/>
              <a:ext cx="1532941" cy="1060095"/>
            </a:xfrm>
            <a:custGeom>
              <a:avLst/>
              <a:gdLst/>
              <a:ahLst/>
              <a:cxnLst/>
              <a:rect l="0" t="0" r="0" b="0"/>
              <a:pathLst>
                <a:path w="1532941" h="1060095">
                  <a:moveTo>
                    <a:pt x="0" y="1060095"/>
                  </a:moveTo>
                  <a:lnTo>
                    <a:pt x="1532941" y="1060095"/>
                  </a:lnTo>
                  <a:lnTo>
                    <a:pt x="1532941" y="0"/>
                  </a:lnTo>
                  <a:lnTo>
                    <a:pt x="0" y="0"/>
                  </a:lnTo>
                  <a:close/>
                </a:path>
              </a:pathLst>
            </a:custGeom>
            <a:ln w="3810"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a:off x="952878" y="310781"/>
              <a:ext cx="292398" cy="10955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600" kern="50" spc="-15" dirty="0" err="1" smtClean="0">
                  <a:effectLst/>
                  <a:latin typeface="Times New Roman" panose="02020603050405020304" pitchFamily="18" charset="0"/>
                  <a:ea typeface="Times New Roman" panose="02020603050405020304" pitchFamily="18" charset="0"/>
                </a:rPr>
                <a:t>Sensr</a:t>
              </a:r>
              <a:endParaRPr lang="en-US" sz="1100" kern="5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90633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2027269" y="1126125"/>
            <a:ext cx="5183700" cy="17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9600" dirty="0"/>
              <a:t>Our Team</a:t>
            </a:r>
            <a:endParaRPr sz="9600" dirty="0"/>
          </a:p>
        </p:txBody>
      </p:sp>
      <p:sp>
        <p:nvSpPr>
          <p:cNvPr id="276" name="Google Shape;276;p45"/>
          <p:cNvSpPr txBox="1">
            <a:spLocks noGrp="1"/>
          </p:cNvSpPr>
          <p:nvPr>
            <p:ph type="subTitle" idx="1"/>
          </p:nvPr>
        </p:nvSpPr>
        <p:spPr>
          <a:xfrm>
            <a:off x="2248650" y="3259597"/>
            <a:ext cx="4872900" cy="12095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Ahmed Mahmoud </a:t>
            </a:r>
            <a:r>
              <a:rPr lang="en-US" dirty="0" smtClean="0"/>
              <a:t>Mohamed</a:t>
            </a:r>
          </a:p>
          <a:p>
            <a:pPr marL="0" indent="0"/>
            <a:r>
              <a:rPr lang="en-US" dirty="0" err="1" smtClean="0"/>
              <a:t>Yahya</a:t>
            </a:r>
            <a:r>
              <a:rPr lang="en-US" dirty="0" smtClean="0"/>
              <a:t> </a:t>
            </a:r>
            <a:r>
              <a:rPr lang="en-US" dirty="0" err="1" smtClean="0"/>
              <a:t>Abd</a:t>
            </a:r>
            <a:r>
              <a:rPr lang="en-US" dirty="0" smtClean="0"/>
              <a:t> El-</a:t>
            </a:r>
            <a:r>
              <a:rPr lang="en-US" dirty="0"/>
              <a:t>A</a:t>
            </a:r>
            <a:r>
              <a:rPr lang="en-US" dirty="0" smtClean="0"/>
              <a:t>zim </a:t>
            </a:r>
            <a:r>
              <a:rPr lang="en-US" dirty="0"/>
              <a:t>Shaker </a:t>
            </a:r>
          </a:p>
          <a:p>
            <a:pPr marL="0" lvl="0" indent="0" algn="ctr" rtl="0">
              <a:spcBef>
                <a:spcPts val="0"/>
              </a:spcBef>
              <a:spcAft>
                <a:spcPts val="0"/>
              </a:spcAft>
              <a:buNone/>
            </a:pPr>
            <a:r>
              <a:rPr lang="en-US" dirty="0" smtClean="0"/>
              <a:t>Ahmed </a:t>
            </a:r>
            <a:r>
              <a:rPr lang="en-US" dirty="0"/>
              <a:t>Kamal Abo El-</a:t>
            </a:r>
            <a:r>
              <a:rPr lang="en-US" dirty="0" err="1"/>
              <a:t>Wafa</a:t>
            </a:r>
            <a:endParaRPr lang="en-US" dirty="0"/>
          </a:p>
          <a:p>
            <a:pPr marL="0" lvl="0" indent="0" algn="ctr" rtl="0">
              <a:spcBef>
                <a:spcPts val="0"/>
              </a:spcBef>
              <a:spcAft>
                <a:spcPts val="0"/>
              </a:spcAft>
              <a:buNone/>
            </a:pPr>
            <a:r>
              <a:rPr lang="en-US" dirty="0"/>
              <a:t>Ali Hussein Ali</a:t>
            </a:r>
          </a:p>
          <a:p>
            <a:pPr marL="0" lvl="0" indent="0" algn="ctr" rtl="0">
              <a:spcBef>
                <a:spcPts val="0"/>
              </a:spcBef>
              <a:spcAft>
                <a:spcPts val="0"/>
              </a:spcAft>
              <a:buNone/>
            </a:pPr>
            <a:r>
              <a:rPr lang="en-US" dirty="0"/>
              <a:t>Mohamed Hassan </a:t>
            </a:r>
            <a:r>
              <a:rPr lang="en-US" dirty="0" smtClean="0"/>
              <a:t>Mohamed</a:t>
            </a:r>
            <a:endParaRPr lang="en-US" dirty="0"/>
          </a:p>
        </p:txBody>
      </p:sp>
      <p:pic>
        <p:nvPicPr>
          <p:cNvPr id="277" name="Google Shape;277;p45"/>
          <p:cNvPicPr preferRelativeResize="0"/>
          <p:nvPr/>
        </p:nvPicPr>
        <p:blipFill rotWithShape="1">
          <a:blip r:embed="rId3">
            <a:alphaModFix/>
          </a:blip>
          <a:srcRect l="60513" t="15763" r="16584" b="61860"/>
          <a:stretch/>
        </p:blipFill>
        <p:spPr>
          <a:xfrm>
            <a:off x="7329925" y="1786975"/>
            <a:ext cx="1094076" cy="1068950"/>
          </a:xfrm>
          <a:prstGeom prst="rect">
            <a:avLst/>
          </a:prstGeom>
          <a:noFill/>
          <a:ln>
            <a:noFill/>
          </a:ln>
        </p:spPr>
      </p:pic>
      <p:pic>
        <p:nvPicPr>
          <p:cNvPr id="278" name="Google Shape;278;p45"/>
          <p:cNvPicPr preferRelativeResize="0"/>
          <p:nvPr/>
        </p:nvPicPr>
        <p:blipFill rotWithShape="1">
          <a:blip r:embed="rId3">
            <a:alphaModFix/>
          </a:blip>
          <a:srcRect l="11567" t="35246" r="65531" b="34727"/>
          <a:stretch/>
        </p:blipFill>
        <p:spPr>
          <a:xfrm>
            <a:off x="581675" y="1675763"/>
            <a:ext cx="1094074" cy="1434374"/>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4" name="Google Shape;344;p52"/>
          <p:cNvSpPr/>
          <p:nvPr/>
        </p:nvSpPr>
        <p:spPr>
          <a:xfrm>
            <a:off x="2813875" y="-8917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883;p76">
            <a:extLst>
              <a:ext uri="{FF2B5EF4-FFF2-40B4-BE49-F238E27FC236}">
                <a16:creationId xmlns:a16="http://schemas.microsoft.com/office/drawing/2014/main" id="{BC6EC6AC-B1E5-DC68-BC77-0993F171A1AF}"/>
              </a:ext>
            </a:extLst>
          </p:cNvPr>
          <p:cNvPicPr preferRelativeResize="0"/>
          <p:nvPr/>
        </p:nvPicPr>
        <p:blipFill rotWithShape="1">
          <a:blip r:embed="rId3">
            <a:alphaModFix/>
          </a:blip>
          <a:srcRect l="10664" t="47729" r="56693" b="7495"/>
          <a:stretch/>
        </p:blipFill>
        <p:spPr>
          <a:xfrm>
            <a:off x="4779455" y="601178"/>
            <a:ext cx="3510937" cy="3607903"/>
          </a:xfrm>
          <a:prstGeom prst="rect">
            <a:avLst/>
          </a:prstGeom>
          <a:noFill/>
          <a:ln>
            <a:noFill/>
          </a:ln>
        </p:spPr>
      </p:pic>
      <p:sp>
        <p:nvSpPr>
          <p:cNvPr id="5" name="Google Shape;301;p48">
            <a:extLst>
              <a:ext uri="{FF2B5EF4-FFF2-40B4-BE49-F238E27FC236}">
                <a16:creationId xmlns:a16="http://schemas.microsoft.com/office/drawing/2014/main" id="{EAD0300A-8B44-BF52-7B5D-3A6AD30C6AAA}"/>
              </a:ext>
            </a:extLst>
          </p:cNvPr>
          <p:cNvSpPr txBox="1">
            <a:spLocks/>
          </p:cNvSpPr>
          <p:nvPr/>
        </p:nvSpPr>
        <p:spPr>
          <a:xfrm>
            <a:off x="65911" y="1779506"/>
            <a:ext cx="47135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Prata"/>
              <a:buNone/>
              <a:defRPr sz="24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1800"/>
              <a:buFont typeface="Prata"/>
              <a:buNone/>
              <a:defRPr sz="1800" b="1" i="0" u="none" strike="noStrike" cap="none">
                <a:solidFill>
                  <a:schemeClr val="dk1"/>
                </a:solidFill>
                <a:latin typeface="Prata"/>
                <a:ea typeface="Prata"/>
                <a:cs typeface="Prata"/>
                <a:sym typeface="Prata"/>
              </a:defRPr>
            </a:lvl9pPr>
          </a:lstStyle>
          <a:p>
            <a:pPr lvl="0">
              <a:lnSpc>
                <a:spcPct val="150000"/>
              </a:lnSpc>
              <a:buClr>
                <a:schemeClr val="tx1"/>
              </a:buClr>
            </a:pPr>
            <a:r>
              <a:rPr lang="en-US" dirty="0">
                <a:solidFill>
                  <a:schemeClr val="accent1">
                    <a:lumMod val="10000"/>
                  </a:schemeClr>
                </a:solidFill>
                <a:latin typeface="Arial Rounded MT Bold" panose="020F0704030504030204" pitchFamily="34" charset="0"/>
              </a:rPr>
              <a:t>Implementation and results</a:t>
            </a:r>
            <a:endParaRPr lang="en-US" dirty="0">
              <a:solidFill>
                <a:schemeClr val="accent1">
                  <a:lumMod val="10000"/>
                </a:schemeClr>
              </a:solidFill>
              <a:latin typeface="Arial Rounded MT Bold" panose="020F0704030504030204" pitchFamily="34" charset="0"/>
            </a:endParaRPr>
          </a:p>
        </p:txBody>
      </p:sp>
      <p:cxnSp>
        <p:nvCxnSpPr>
          <p:cNvPr id="11" name="Google Shape;302;p48">
            <a:extLst>
              <a:ext uri="{FF2B5EF4-FFF2-40B4-BE49-F238E27FC236}">
                <a16:creationId xmlns:a16="http://schemas.microsoft.com/office/drawing/2014/main" id="{4A430439-A22B-8E20-EB14-E237884C7C2D}"/>
              </a:ext>
            </a:extLst>
          </p:cNvPr>
          <p:cNvCxnSpPr/>
          <p:nvPr/>
        </p:nvCxnSpPr>
        <p:spPr>
          <a:xfrm>
            <a:off x="551888" y="2405130"/>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12" name="Google Shape;303;p48">
            <a:extLst>
              <a:ext uri="{FF2B5EF4-FFF2-40B4-BE49-F238E27FC236}">
                <a16:creationId xmlns:a16="http://schemas.microsoft.com/office/drawing/2014/main" id="{E3EE671E-B809-39F1-F3D0-6F2C1FF65CFA}"/>
              </a:ext>
            </a:extLst>
          </p:cNvPr>
          <p:cNvGrpSpPr/>
          <p:nvPr/>
        </p:nvGrpSpPr>
        <p:grpSpPr>
          <a:xfrm>
            <a:off x="607575" y="1490432"/>
            <a:ext cx="2523598" cy="356601"/>
            <a:chOff x="1524913" y="922950"/>
            <a:chExt cx="6094175" cy="564600"/>
          </a:xfrm>
        </p:grpSpPr>
        <p:cxnSp>
          <p:nvCxnSpPr>
            <p:cNvPr id="13" name="Google Shape;304;p48">
              <a:extLst>
                <a:ext uri="{FF2B5EF4-FFF2-40B4-BE49-F238E27FC236}">
                  <a16:creationId xmlns:a16="http://schemas.microsoft.com/office/drawing/2014/main" id="{3FD97CFA-FA9D-F361-DAB1-F513069A1059}"/>
                </a:ext>
              </a:extLst>
            </p:cNvPr>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4" name="Google Shape;305;p48">
              <a:extLst>
                <a:ext uri="{FF2B5EF4-FFF2-40B4-BE49-F238E27FC236}">
                  <a16:creationId xmlns:a16="http://schemas.microsoft.com/office/drawing/2014/main" id="{EFC447A4-3E0C-321F-EDFB-9BE2FAE866F4}"/>
                </a:ext>
              </a:extLst>
            </p:cNvPr>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16" name="TextBox 15">
            <a:extLst>
              <a:ext uri="{FF2B5EF4-FFF2-40B4-BE49-F238E27FC236}">
                <a16:creationId xmlns:a16="http://schemas.microsoft.com/office/drawing/2014/main" id="{9EDEEACC-FCF1-EDC7-5628-5E457C053D8E}"/>
              </a:ext>
            </a:extLst>
          </p:cNvPr>
          <p:cNvSpPr txBox="1"/>
          <p:nvPr/>
        </p:nvSpPr>
        <p:spPr>
          <a:xfrm>
            <a:off x="442558" y="866627"/>
            <a:ext cx="4886102" cy="861774"/>
          </a:xfrm>
          <a:prstGeom prst="rect">
            <a:avLst/>
          </a:prstGeom>
          <a:noFill/>
        </p:spPr>
        <p:txBody>
          <a:bodyPr wrap="square">
            <a:spAutoFit/>
          </a:bodyPr>
          <a:lstStyle/>
          <a:p>
            <a:pPr marL="0" lvl="0" indent="0" algn="l" rtl="0">
              <a:spcBef>
                <a:spcPts val="0"/>
              </a:spcBef>
              <a:spcAft>
                <a:spcPts val="0"/>
              </a:spcAft>
              <a:buNone/>
            </a:pPr>
            <a:r>
              <a:rPr lang="en" sz="5000" dirty="0" smtClean="0">
                <a:latin typeface="Prata"/>
              </a:rPr>
              <a:t>05</a:t>
            </a:r>
            <a:endParaRPr lang="en" sz="5000" dirty="0">
              <a:latin typeface="Prata"/>
            </a:endParaRPr>
          </a:p>
        </p:txBody>
      </p:sp>
    </p:spTree>
    <p:extLst>
      <p:ext uri="{BB962C8B-B14F-4D97-AF65-F5344CB8AC3E}">
        <p14:creationId xmlns:p14="http://schemas.microsoft.com/office/powerpoint/2010/main" val="16847068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274337"/>
            <a:ext cx="7704000" cy="572700"/>
          </a:xfrm>
          <a:prstGeom prst="rect">
            <a:avLst/>
          </a:prstGeom>
        </p:spPr>
        <p:txBody>
          <a:bodyPr spcFirstLastPara="1" wrap="square" lIns="91425" tIns="91425" rIns="91425" bIns="91425" anchor="ctr" anchorCtr="0">
            <a:noAutofit/>
          </a:bodyPr>
          <a:lstStyle/>
          <a:p>
            <a:r>
              <a:rPr lang="en-US" dirty="0" smtClean="0"/>
              <a:t>Home and login</a:t>
            </a:r>
            <a:endParaRPr dirty="0"/>
          </a:p>
        </p:txBody>
      </p:sp>
      <p:pic>
        <p:nvPicPr>
          <p:cNvPr id="5" name="Picture 4" descr="C:\Users\DELL\Pictures\Screenshots\Screenshot (255).png"/>
          <p:cNvPicPr/>
          <p:nvPr/>
        </p:nvPicPr>
        <p:blipFill rotWithShape="1">
          <a:blip r:embed="rId3" cstate="print">
            <a:extLst>
              <a:ext uri="{28A0092B-C50C-407E-A947-70E740481C1C}">
                <a14:useLocalDpi xmlns:a14="http://schemas.microsoft.com/office/drawing/2010/main" val="0"/>
              </a:ext>
            </a:extLst>
          </a:blip>
          <a:srcRect t="8285" b="5056"/>
          <a:stretch/>
        </p:blipFill>
        <p:spPr bwMode="auto">
          <a:xfrm>
            <a:off x="1309200" y="1546859"/>
            <a:ext cx="3232320" cy="2977991"/>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rotWithShape="1">
          <a:blip r:embed="rId4"/>
          <a:srcRect t="7991" b="11923"/>
          <a:stretch/>
        </p:blipFill>
        <p:spPr bwMode="auto">
          <a:xfrm>
            <a:off x="4699000" y="1546859"/>
            <a:ext cx="3850640" cy="30022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40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194497"/>
            <a:ext cx="7704000" cy="572700"/>
          </a:xfrm>
          <a:prstGeom prst="rect">
            <a:avLst/>
          </a:prstGeom>
        </p:spPr>
        <p:txBody>
          <a:bodyPr spcFirstLastPara="1" wrap="square" lIns="91425" tIns="91425" rIns="91425" bIns="91425" anchor="ctr" anchorCtr="0">
            <a:noAutofit/>
          </a:bodyPr>
          <a:lstStyle/>
          <a:p>
            <a:r>
              <a:rPr lang="en-US" dirty="0">
                <a:latin typeface="Arial Rounded MT Bold" panose="020F0704030504030204" pitchFamily="34" charset="0"/>
              </a:rPr>
              <a:t>ambulance side</a:t>
            </a:r>
            <a:endParaRPr dirty="0"/>
          </a:p>
        </p:txBody>
      </p:sp>
      <p:sp>
        <p:nvSpPr>
          <p:cNvPr id="294" name="Google Shape;294;p47"/>
          <p:cNvSpPr txBox="1">
            <a:spLocks noGrp="1"/>
          </p:cNvSpPr>
          <p:nvPr>
            <p:ph type="subTitle" idx="1"/>
          </p:nvPr>
        </p:nvSpPr>
        <p:spPr>
          <a:xfrm>
            <a:off x="1309200" y="997226"/>
            <a:ext cx="6525600" cy="307263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endParaRPr lang="en-US" sz="1600" dirty="0">
              <a:latin typeface="Arial Rounded MT Bold" panose="020F0704030504030204" pitchFamily="34" charset="0"/>
            </a:endParaRPr>
          </a:p>
          <a:p>
            <a:pPr marL="0" lvl="0" indent="0" algn="l" rtl="0">
              <a:spcBef>
                <a:spcPts val="0"/>
              </a:spcBef>
              <a:spcAft>
                <a:spcPts val="1600"/>
              </a:spcAft>
            </a:pPr>
            <a:endParaRPr lang="en-GB" sz="1200" dirty="0">
              <a:latin typeface="Arial Rounded MT Bold" panose="020F0704030504030204" pitchFamily="34" charset="0"/>
            </a:endParaRPr>
          </a:p>
        </p:txBody>
      </p:sp>
      <p:pic>
        <p:nvPicPr>
          <p:cNvPr id="5" name="Picture 4" descr="C:\Users\DELL\Pictures\Screenshots\Screenshot (253).png"/>
          <p:cNvPicPr/>
          <p:nvPr/>
        </p:nvPicPr>
        <p:blipFill rotWithShape="1">
          <a:blip r:embed="rId3" cstate="print">
            <a:extLst>
              <a:ext uri="{28A0092B-C50C-407E-A947-70E740481C1C}">
                <a14:useLocalDpi xmlns:a14="http://schemas.microsoft.com/office/drawing/2010/main" val="0"/>
              </a:ext>
            </a:extLst>
          </a:blip>
          <a:srcRect t="8704" b="7638"/>
          <a:stretch/>
        </p:blipFill>
        <p:spPr bwMode="auto">
          <a:xfrm>
            <a:off x="211398" y="1305003"/>
            <a:ext cx="5240190" cy="2862909"/>
          </a:xfrm>
          <a:prstGeom prst="rect">
            <a:avLst/>
          </a:prstGeom>
          <a:noFill/>
          <a:ln>
            <a:noFill/>
          </a:ln>
          <a:extLst>
            <a:ext uri="{53640926-AAD7-44D8-BBD7-CCE9431645EC}">
              <a14:shadowObscured xmlns:a14="http://schemas.microsoft.com/office/drawing/2010/main"/>
            </a:ext>
          </a:extLst>
        </p:spPr>
      </p:pic>
      <p:pic>
        <p:nvPicPr>
          <p:cNvPr id="6" name="Picture 5" descr="C:\Users\DELL\Pictures\Screenshots\Screenshot (250).png"/>
          <p:cNvPicPr/>
          <p:nvPr/>
        </p:nvPicPr>
        <p:blipFill rotWithShape="1">
          <a:blip r:embed="rId4" cstate="print">
            <a:extLst>
              <a:ext uri="{28A0092B-C50C-407E-A947-70E740481C1C}">
                <a14:useLocalDpi xmlns:a14="http://schemas.microsoft.com/office/drawing/2010/main" val="0"/>
              </a:ext>
            </a:extLst>
          </a:blip>
          <a:srcRect t="7510" b="40558"/>
          <a:stretch/>
        </p:blipFill>
        <p:spPr bwMode="auto">
          <a:xfrm>
            <a:off x="5698490" y="885271"/>
            <a:ext cx="3064510" cy="1844040"/>
          </a:xfrm>
          <a:prstGeom prst="rect">
            <a:avLst/>
          </a:prstGeom>
          <a:noFill/>
          <a:ln>
            <a:noFill/>
          </a:ln>
          <a:extLst>
            <a:ext uri="{53640926-AAD7-44D8-BBD7-CCE9431645EC}">
              <a14:shadowObscured xmlns:a14="http://schemas.microsoft.com/office/drawing/2010/main"/>
            </a:ext>
          </a:extLst>
        </p:spPr>
      </p:pic>
      <p:pic>
        <p:nvPicPr>
          <p:cNvPr id="7" name="Picture 6" descr="C:\Users\DELL\Pictures\Screenshots\Screenshot (251).png"/>
          <p:cNvPicPr/>
          <p:nvPr/>
        </p:nvPicPr>
        <p:blipFill rotWithShape="1">
          <a:blip r:embed="rId5" cstate="print">
            <a:extLst>
              <a:ext uri="{28A0092B-C50C-407E-A947-70E740481C1C}">
                <a14:useLocalDpi xmlns:a14="http://schemas.microsoft.com/office/drawing/2010/main" val="0"/>
              </a:ext>
            </a:extLst>
          </a:blip>
          <a:srcRect t="7620" b="8191"/>
          <a:stretch/>
        </p:blipFill>
        <p:spPr bwMode="auto">
          <a:xfrm>
            <a:off x="5496083" y="3051380"/>
            <a:ext cx="3469323" cy="2036963"/>
          </a:xfrm>
          <a:prstGeom prst="rect">
            <a:avLst/>
          </a:prstGeom>
          <a:noFill/>
          <a:ln>
            <a:noFill/>
          </a:ln>
          <a:extLst>
            <a:ext uri="{53640926-AAD7-44D8-BBD7-CCE9431645EC}">
              <a14:shadowObscured xmlns:a14="http://schemas.microsoft.com/office/drawing/2010/main"/>
            </a:ext>
          </a:extLst>
        </p:spPr>
      </p:pic>
      <p:sp>
        <p:nvSpPr>
          <p:cNvPr id="3" name="TextBox 2"/>
          <p:cNvSpPr txBox="1"/>
          <p:nvPr/>
        </p:nvSpPr>
        <p:spPr>
          <a:xfrm>
            <a:off x="563880" y="951507"/>
            <a:ext cx="2042160" cy="369332"/>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Patient</a:t>
            </a:r>
            <a:r>
              <a:rPr lang="en-US" dirty="0" smtClean="0"/>
              <a:t> Data</a:t>
            </a:r>
            <a:endParaRPr lang="en-US" dirty="0"/>
          </a:p>
        </p:txBody>
      </p:sp>
      <p:sp>
        <p:nvSpPr>
          <p:cNvPr id="9" name="TextBox 8"/>
          <p:cNvSpPr txBox="1"/>
          <p:nvPr/>
        </p:nvSpPr>
        <p:spPr>
          <a:xfrm>
            <a:off x="5528310" y="2736457"/>
            <a:ext cx="2042160" cy="307777"/>
          </a:xfrm>
          <a:prstGeom prst="rect">
            <a:avLst/>
          </a:prstGeom>
          <a:noFill/>
        </p:spPr>
        <p:txBody>
          <a:bodyPr wrap="square" rtlCol="0">
            <a:spAutoFit/>
          </a:bodyPr>
          <a:lstStyle/>
          <a:p>
            <a:r>
              <a:rPr lang="en-US" dirty="0" err="1" smtClean="0"/>
              <a:t>DoctorBot</a:t>
            </a:r>
            <a:endParaRPr lang="en-US" dirty="0"/>
          </a:p>
        </p:txBody>
      </p:sp>
      <p:sp>
        <p:nvSpPr>
          <p:cNvPr id="10" name="TextBox 9"/>
          <p:cNvSpPr txBox="1"/>
          <p:nvPr/>
        </p:nvSpPr>
        <p:spPr>
          <a:xfrm>
            <a:off x="6549390" y="551575"/>
            <a:ext cx="2042160" cy="307777"/>
          </a:xfrm>
          <a:prstGeom prst="rect">
            <a:avLst/>
          </a:prstGeom>
          <a:noFill/>
        </p:spPr>
        <p:txBody>
          <a:bodyPr wrap="square" rtlCol="0">
            <a:spAutoFit/>
          </a:bodyPr>
          <a:lstStyle/>
          <a:p>
            <a:r>
              <a:rPr lang="en-US" dirty="0" smtClean="0"/>
              <a:t>Chat with doctor</a:t>
            </a:r>
            <a:endParaRPr lang="en-US" dirty="0"/>
          </a:p>
        </p:txBody>
      </p:sp>
    </p:spTree>
    <p:extLst>
      <p:ext uri="{BB962C8B-B14F-4D97-AF65-F5344CB8AC3E}">
        <p14:creationId xmlns:p14="http://schemas.microsoft.com/office/powerpoint/2010/main" val="12007766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3340" y="208805"/>
            <a:ext cx="7704000" cy="572700"/>
          </a:xfrm>
        </p:spPr>
        <p:txBody>
          <a:bodyPr/>
          <a:lstStyle/>
          <a:p>
            <a:r>
              <a:rPr lang="en-US" dirty="0" smtClean="0"/>
              <a:t>Hospital side</a:t>
            </a:r>
            <a:endParaRPr lang="en-US" dirty="0"/>
          </a:p>
        </p:txBody>
      </p:sp>
      <p:pic>
        <p:nvPicPr>
          <p:cNvPr id="4" name="Picture 3" descr="C:\Users\DELL\Pictures\Screenshots\Screenshot (260).png"/>
          <p:cNvPicPr/>
          <p:nvPr/>
        </p:nvPicPr>
        <p:blipFill rotWithShape="1">
          <a:blip r:embed="rId2" cstate="print">
            <a:extLst>
              <a:ext uri="{28A0092B-C50C-407E-A947-70E740481C1C}">
                <a14:useLocalDpi xmlns:a14="http://schemas.microsoft.com/office/drawing/2010/main" val="0"/>
              </a:ext>
            </a:extLst>
          </a:blip>
          <a:srcRect t="8017" b="24683"/>
          <a:stretch/>
        </p:blipFill>
        <p:spPr bwMode="auto">
          <a:xfrm>
            <a:off x="1581150" y="728165"/>
            <a:ext cx="6088380" cy="2430780"/>
          </a:xfrm>
          <a:prstGeom prst="rect">
            <a:avLst/>
          </a:prstGeom>
          <a:noFill/>
          <a:ln>
            <a:noFill/>
          </a:ln>
          <a:extLst>
            <a:ext uri="{53640926-AAD7-44D8-BBD7-CCE9431645EC}">
              <a14:shadowObscured xmlns:a14="http://schemas.microsoft.com/office/drawing/2010/main"/>
            </a:ext>
          </a:extLst>
        </p:spPr>
      </p:pic>
      <p:pic>
        <p:nvPicPr>
          <p:cNvPr id="5" name="Picture 4" descr="C:\Users\DELL\Pictures\Screenshots\Screenshot (250).png"/>
          <p:cNvPicPr/>
          <p:nvPr/>
        </p:nvPicPr>
        <p:blipFill rotWithShape="1">
          <a:blip r:embed="rId3" cstate="print">
            <a:extLst>
              <a:ext uri="{28A0092B-C50C-407E-A947-70E740481C1C}">
                <a14:useLocalDpi xmlns:a14="http://schemas.microsoft.com/office/drawing/2010/main" val="0"/>
              </a:ext>
            </a:extLst>
          </a:blip>
          <a:srcRect t="7510" b="40558"/>
          <a:stretch/>
        </p:blipFill>
        <p:spPr bwMode="auto">
          <a:xfrm>
            <a:off x="1866900" y="3246120"/>
            <a:ext cx="5052060" cy="18440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5711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0" y="0"/>
            <a:ext cx="7704000" cy="572700"/>
          </a:xfrm>
        </p:spPr>
        <p:txBody>
          <a:bodyPr/>
          <a:lstStyle/>
          <a:p>
            <a:r>
              <a:rPr lang="en-US" dirty="0" smtClean="0"/>
              <a:t>Results</a:t>
            </a:r>
            <a:endParaRPr lang="en-US" dirty="0"/>
          </a:p>
        </p:txBody>
      </p:sp>
      <p:pic>
        <p:nvPicPr>
          <p:cNvPr id="4" name="yehi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5600" y="453845"/>
            <a:ext cx="7498400" cy="4217850"/>
          </a:xfrm>
          <a:prstGeom prst="rect">
            <a:avLst/>
          </a:prstGeom>
        </p:spPr>
      </p:pic>
    </p:spTree>
    <p:extLst>
      <p:ext uri="{BB962C8B-B14F-4D97-AF65-F5344CB8AC3E}">
        <p14:creationId xmlns:p14="http://schemas.microsoft.com/office/powerpoint/2010/main" val="13901738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309200" y="1017725"/>
            <a:ext cx="6525600" cy="3356937"/>
          </a:xfrm>
        </p:spPr>
        <p:txBody>
          <a:bodyPr/>
          <a:lstStyle/>
          <a:p>
            <a:pPr algn="just"/>
            <a:r>
              <a:rPr lang="en-US" sz="1600" dirty="0">
                <a:latin typeface="Times New Roman" panose="02020603050405020304" pitchFamily="18" charset="0"/>
                <a:cs typeface="Times New Roman" panose="02020603050405020304" pitchFamily="18" charset="0"/>
              </a:rPr>
              <a:t>In conclusion, our experimental results demonstrate that our </a:t>
            </a:r>
            <a:r>
              <a:rPr lang="en-US" sz="1600" dirty="0" err="1">
                <a:latin typeface="Times New Roman" panose="02020603050405020304" pitchFamily="18" charset="0"/>
                <a:cs typeface="Times New Roman" panose="02020603050405020304" pitchFamily="18" charset="0"/>
              </a:rPr>
              <a:t>IoT</a:t>
            </a:r>
            <a:r>
              <a:rPr lang="en-US" sz="1600" dirty="0">
                <a:latin typeface="Times New Roman" panose="02020603050405020304" pitchFamily="18" charset="0"/>
                <a:cs typeface="Times New Roman" panose="02020603050405020304" pitchFamily="18" charset="0"/>
              </a:rPr>
              <a:t> Smart Health Lab system is an effective solution for collecting and transmitting patient data in real-time. By providing doctors with quick access to this information, we can improve patient outcomes and reduce healthcare costs. Additionally, by incorporating a </a:t>
            </a:r>
            <a:r>
              <a:rPr lang="en-US" sz="1600" dirty="0" err="1">
                <a:latin typeface="Times New Roman" panose="02020603050405020304" pitchFamily="18" charset="0"/>
                <a:cs typeface="Times New Roman" panose="02020603050405020304" pitchFamily="18" charset="0"/>
              </a:rPr>
              <a:t>chatbot</a:t>
            </a:r>
            <a:r>
              <a:rPr lang="en-US" sz="1600" dirty="0">
                <a:latin typeface="Times New Roman" panose="02020603050405020304" pitchFamily="18" charset="0"/>
                <a:cs typeface="Times New Roman" panose="02020603050405020304" pitchFamily="18" charset="0"/>
              </a:rPr>
              <a:t> for paramedics, we can ensure that patients receive timely care even when their primary physician is unavailable.</a:t>
            </a:r>
          </a:p>
        </p:txBody>
      </p:sp>
      <p:sp>
        <p:nvSpPr>
          <p:cNvPr id="3" name="Title 2"/>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573523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80" name="Google Shape;880;p76"/>
          <p:cNvPicPr preferRelativeResize="0"/>
          <p:nvPr/>
        </p:nvPicPr>
        <p:blipFill rotWithShape="1">
          <a:blip r:embed="rId3">
            <a:alphaModFix/>
          </a:blip>
          <a:srcRect l="7279" t="4616" r="60078" b="50608"/>
          <a:stretch/>
        </p:blipFill>
        <p:spPr>
          <a:xfrm>
            <a:off x="404475" y="2122075"/>
            <a:ext cx="1815848" cy="2490750"/>
          </a:xfrm>
          <a:prstGeom prst="rect">
            <a:avLst/>
          </a:prstGeom>
          <a:noFill/>
          <a:ln>
            <a:noFill/>
          </a:ln>
        </p:spPr>
      </p:pic>
      <p:pic>
        <p:nvPicPr>
          <p:cNvPr id="881" name="Google Shape;881;p76"/>
          <p:cNvPicPr preferRelativeResize="0"/>
          <p:nvPr/>
        </p:nvPicPr>
        <p:blipFill rotWithShape="1">
          <a:blip r:embed="rId3">
            <a:alphaModFix/>
          </a:blip>
          <a:srcRect l="39368" t="4249" r="8299" b="50976"/>
          <a:stretch/>
        </p:blipFill>
        <p:spPr>
          <a:xfrm>
            <a:off x="1899068" y="2107600"/>
            <a:ext cx="2911136" cy="2490750"/>
          </a:xfrm>
          <a:prstGeom prst="rect">
            <a:avLst/>
          </a:prstGeom>
          <a:noFill/>
          <a:ln>
            <a:noFill/>
          </a:ln>
        </p:spPr>
      </p:pic>
      <p:pic>
        <p:nvPicPr>
          <p:cNvPr id="882" name="Google Shape;882;p76"/>
          <p:cNvPicPr preferRelativeResize="0"/>
          <p:nvPr/>
        </p:nvPicPr>
        <p:blipFill rotWithShape="1">
          <a:blip r:embed="rId3">
            <a:alphaModFix/>
          </a:blip>
          <a:srcRect l="48476" t="48007" r="5903" b="7217"/>
          <a:stretch/>
        </p:blipFill>
        <p:spPr>
          <a:xfrm>
            <a:off x="4646826" y="2008275"/>
            <a:ext cx="2537850" cy="2490750"/>
          </a:xfrm>
          <a:prstGeom prst="rect">
            <a:avLst/>
          </a:prstGeom>
          <a:noFill/>
          <a:ln>
            <a:noFill/>
          </a:ln>
        </p:spPr>
      </p:pic>
      <p:pic>
        <p:nvPicPr>
          <p:cNvPr id="883" name="Google Shape;883;p76"/>
          <p:cNvPicPr preferRelativeResize="0"/>
          <p:nvPr/>
        </p:nvPicPr>
        <p:blipFill rotWithShape="1">
          <a:blip r:embed="rId3">
            <a:alphaModFix/>
          </a:blip>
          <a:srcRect l="10664" t="47729" r="56693" b="7495"/>
          <a:stretch/>
        </p:blipFill>
        <p:spPr>
          <a:xfrm>
            <a:off x="6809402" y="1977275"/>
            <a:ext cx="1815848" cy="2490750"/>
          </a:xfrm>
          <a:prstGeom prst="rect">
            <a:avLst/>
          </a:prstGeom>
          <a:noFill/>
          <a:ln>
            <a:noFill/>
          </a:ln>
        </p:spPr>
      </p:pic>
      <p:sp>
        <p:nvSpPr>
          <p:cNvPr id="4" name="Google Shape;851;p75">
            <a:extLst>
              <a:ext uri="{FF2B5EF4-FFF2-40B4-BE49-F238E27FC236}">
                <a16:creationId xmlns:a16="http://schemas.microsoft.com/office/drawing/2014/main" id="{38F5C246-81CF-163A-5E29-D67EB22B5054}"/>
              </a:ext>
            </a:extLst>
          </p:cNvPr>
          <p:cNvSpPr txBox="1">
            <a:spLocks noGrp="1"/>
          </p:cNvSpPr>
          <p:nvPr>
            <p:ph type="title"/>
          </p:nvPr>
        </p:nvSpPr>
        <p:spPr>
          <a:xfrm>
            <a:off x="1797696" y="840599"/>
            <a:ext cx="5548500" cy="90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Thanks</a:t>
            </a:r>
            <a:endParaRPr/>
          </a:p>
        </p:txBody>
      </p:sp>
      <p:cxnSp>
        <p:nvCxnSpPr>
          <p:cNvPr id="5" name="Google Shape;871;p75">
            <a:extLst>
              <a:ext uri="{FF2B5EF4-FFF2-40B4-BE49-F238E27FC236}">
                <a16:creationId xmlns:a16="http://schemas.microsoft.com/office/drawing/2014/main" id="{31B9FBDB-21DE-2D8E-0661-FFC16A5A35E5}"/>
              </a:ext>
            </a:extLst>
          </p:cNvPr>
          <p:cNvCxnSpPr/>
          <p:nvPr/>
        </p:nvCxnSpPr>
        <p:spPr>
          <a:xfrm>
            <a:off x="2765551" y="1558701"/>
            <a:ext cx="3611400" cy="0"/>
          </a:xfrm>
          <a:prstGeom prst="straightConnector1">
            <a:avLst/>
          </a:prstGeom>
          <a:noFill/>
          <a:ln w="19050" cap="flat" cmpd="sng">
            <a:solidFill>
              <a:srgbClr val="DADACE"/>
            </a:solidFill>
            <a:prstDash val="solid"/>
            <a:round/>
            <a:headEnd type="none" w="med" len="med"/>
            <a:tailEnd type="none" w="med" len="med"/>
          </a:ln>
        </p:spPr>
      </p:cxnSp>
      <p:grpSp>
        <p:nvGrpSpPr>
          <p:cNvPr id="6" name="Google Shape;872;p75">
            <a:extLst>
              <a:ext uri="{FF2B5EF4-FFF2-40B4-BE49-F238E27FC236}">
                <a16:creationId xmlns:a16="http://schemas.microsoft.com/office/drawing/2014/main" id="{ED13C56C-6F2A-01A6-D566-FCBF2D188071}"/>
              </a:ext>
            </a:extLst>
          </p:cNvPr>
          <p:cNvGrpSpPr/>
          <p:nvPr/>
        </p:nvGrpSpPr>
        <p:grpSpPr>
          <a:xfrm>
            <a:off x="2765551" y="571009"/>
            <a:ext cx="3610799" cy="510229"/>
            <a:chOff x="1524913" y="922950"/>
            <a:chExt cx="6094175" cy="564600"/>
          </a:xfrm>
        </p:grpSpPr>
        <p:cxnSp>
          <p:nvCxnSpPr>
            <p:cNvPr id="7" name="Google Shape;873;p75">
              <a:extLst>
                <a:ext uri="{FF2B5EF4-FFF2-40B4-BE49-F238E27FC236}">
                  <a16:creationId xmlns:a16="http://schemas.microsoft.com/office/drawing/2014/main" id="{2B751078-E6E9-FCA8-92A1-85B894952126}"/>
                </a:ext>
              </a:extLst>
            </p:cNvPr>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8" name="Google Shape;874;p75">
              <a:extLst>
                <a:ext uri="{FF2B5EF4-FFF2-40B4-BE49-F238E27FC236}">
                  <a16:creationId xmlns:a16="http://schemas.microsoft.com/office/drawing/2014/main" id="{437C7AE8-9B7B-7D66-FB30-A0E10032F375}"/>
                </a:ext>
              </a:extLst>
            </p:cNvPr>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p:nvPr/>
        </p:nvSpPr>
        <p:spPr>
          <a:xfrm>
            <a:off x="90545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4"/>
          <p:cNvSpPr/>
          <p:nvPr/>
        </p:nvSpPr>
        <p:spPr>
          <a:xfrm>
            <a:off x="90545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4"/>
          <p:cNvSpPr/>
          <p:nvPr/>
        </p:nvSpPr>
        <p:spPr>
          <a:xfrm>
            <a:off x="473990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4"/>
          <p:cNvSpPr/>
          <p:nvPr/>
        </p:nvSpPr>
        <p:spPr>
          <a:xfrm>
            <a:off x="473990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4"/>
          <p:cNvSpPr txBox="1">
            <a:spLocks noGrp="1"/>
          </p:cNvSpPr>
          <p:nvPr>
            <p:ph type="title" idx="13"/>
          </p:nvPr>
        </p:nvSpPr>
        <p:spPr>
          <a:xfrm>
            <a:off x="874125"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59" name="Google Shape;259;p44"/>
          <p:cNvSpPr txBox="1">
            <a:spLocks noGrp="1"/>
          </p:cNvSpPr>
          <p:nvPr>
            <p:ph type="title" idx="9"/>
          </p:nvPr>
        </p:nvSpPr>
        <p:spPr>
          <a:xfrm>
            <a:off x="874125"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0" name="Google Shape;260;p44"/>
          <p:cNvSpPr txBox="1">
            <a:spLocks noGrp="1"/>
          </p:cNvSpPr>
          <p:nvPr>
            <p:ph type="title" idx="14"/>
          </p:nvPr>
        </p:nvSpPr>
        <p:spPr>
          <a:xfrm>
            <a:off x="4724300"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1" name="Google Shape;261;p44"/>
          <p:cNvSpPr txBox="1">
            <a:spLocks noGrp="1"/>
          </p:cNvSpPr>
          <p:nvPr>
            <p:ph type="title" idx="15"/>
          </p:nvPr>
        </p:nvSpPr>
        <p:spPr>
          <a:xfrm>
            <a:off x="4724300"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2" name="Google Shape;262;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63" name="Google Shape;263;p44"/>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p>
            <a:pPr lvl="0" algn="l" rtl="0">
              <a:lnSpc>
                <a:spcPct val="150000"/>
              </a:lnSpc>
              <a:spcBef>
                <a:spcPts val="0"/>
              </a:spcBef>
              <a:spcAft>
                <a:spcPts val="0"/>
              </a:spcAft>
              <a:buClr>
                <a:schemeClr val="tx1"/>
              </a:buClr>
            </a:pPr>
            <a:r>
              <a:rPr lang="en-US" sz="2000" dirty="0">
                <a:solidFill>
                  <a:schemeClr val="accent1">
                    <a:lumMod val="10000"/>
                  </a:schemeClr>
                </a:solidFill>
                <a:latin typeface="Arial Rounded MT Bold" panose="020F0704030504030204" pitchFamily="34" charset="0"/>
              </a:rPr>
              <a:t>Introduction</a:t>
            </a:r>
          </a:p>
        </p:txBody>
      </p:sp>
      <p:sp>
        <p:nvSpPr>
          <p:cNvPr id="264" name="Google Shape;264;p44"/>
          <p:cNvSpPr txBox="1">
            <a:spLocks noGrp="1"/>
          </p:cNvSpPr>
          <p:nvPr>
            <p:ph type="subTitle" idx="1"/>
          </p:nvPr>
        </p:nvSpPr>
        <p:spPr>
          <a:xfrm>
            <a:off x="2069613" y="2260645"/>
            <a:ext cx="2305500" cy="525900"/>
          </a:xfrm>
          <a:prstGeom prst="rect">
            <a:avLst/>
          </a:prstGeom>
        </p:spPr>
        <p:txBody>
          <a:bodyPr spcFirstLastPara="1" wrap="square" lIns="91425" tIns="91425" rIns="91425" bIns="91425" anchor="ctr" anchorCtr="0">
            <a:noAutofit/>
          </a:bodyPr>
          <a:lstStyle/>
          <a:p>
            <a:pPr marL="285750" lvl="0" indent="-285750" algn="l" rtl="0">
              <a:lnSpc>
                <a:spcPct val="150000"/>
              </a:lnSpc>
              <a:spcBef>
                <a:spcPts val="0"/>
              </a:spcBef>
              <a:spcAft>
                <a:spcPts val="0"/>
              </a:spcAft>
              <a:buClr>
                <a:schemeClr val="tx1"/>
              </a:buClr>
              <a:buFont typeface="Wingdings" panose="05000000000000000000" pitchFamily="2" charset="2"/>
              <a:buChar char="Ø"/>
            </a:pPr>
            <a:r>
              <a:rPr lang="en-US" sz="1400" dirty="0">
                <a:solidFill>
                  <a:schemeClr val="accent1">
                    <a:lumMod val="10000"/>
                  </a:schemeClr>
                </a:solidFill>
                <a:latin typeface="Arial Rounded MT Bold" panose="020F0704030504030204" pitchFamily="34" charset="0"/>
              </a:rPr>
              <a:t>Abstract</a:t>
            </a:r>
          </a:p>
          <a:p>
            <a:pPr marL="285750" lvl="0" indent="-285750" algn="l" rtl="0">
              <a:lnSpc>
                <a:spcPct val="150000"/>
              </a:lnSpc>
              <a:spcBef>
                <a:spcPts val="0"/>
              </a:spcBef>
              <a:spcAft>
                <a:spcPts val="0"/>
              </a:spcAft>
              <a:buClr>
                <a:schemeClr val="tx1"/>
              </a:buClr>
              <a:buFont typeface="Wingdings" panose="05000000000000000000" pitchFamily="2" charset="2"/>
              <a:buChar char="Ø"/>
            </a:pPr>
            <a:r>
              <a:rPr lang="en-US" sz="1400" dirty="0">
                <a:solidFill>
                  <a:schemeClr val="accent1">
                    <a:lumMod val="10000"/>
                  </a:schemeClr>
                </a:solidFill>
                <a:latin typeface="Arial Rounded MT Bold" panose="020F0704030504030204" pitchFamily="34" charset="0"/>
              </a:rPr>
              <a:t>Problem Statement</a:t>
            </a:r>
          </a:p>
          <a:p>
            <a:pPr marL="285750" lvl="0" indent="-285750" algn="l" rtl="0">
              <a:lnSpc>
                <a:spcPct val="150000"/>
              </a:lnSpc>
              <a:spcBef>
                <a:spcPts val="0"/>
              </a:spcBef>
              <a:spcAft>
                <a:spcPts val="0"/>
              </a:spcAft>
              <a:buClr>
                <a:schemeClr val="tx1"/>
              </a:buClr>
              <a:buFont typeface="Wingdings" panose="05000000000000000000" pitchFamily="2" charset="2"/>
              <a:buChar char="Ø"/>
            </a:pPr>
            <a:r>
              <a:rPr lang="en-US" sz="1400" dirty="0">
                <a:solidFill>
                  <a:schemeClr val="accent1">
                    <a:lumMod val="10000"/>
                  </a:schemeClr>
                </a:solidFill>
                <a:latin typeface="Arial Rounded MT Bold" panose="020F0704030504030204" pitchFamily="34" charset="0"/>
              </a:rPr>
              <a:t>Aim of Project</a:t>
            </a:r>
          </a:p>
        </p:txBody>
      </p:sp>
      <p:sp>
        <p:nvSpPr>
          <p:cNvPr id="265" name="Google Shape;265;p44"/>
          <p:cNvSpPr txBox="1">
            <a:spLocks noGrp="1"/>
          </p:cNvSpPr>
          <p:nvPr>
            <p:ph type="title" idx="3"/>
          </p:nvPr>
        </p:nvSpPr>
        <p:spPr>
          <a:xfrm>
            <a:off x="5922982" y="1638285"/>
            <a:ext cx="2651368" cy="527700"/>
          </a:xfrm>
          <a:prstGeom prst="rect">
            <a:avLst/>
          </a:prstGeom>
        </p:spPr>
        <p:txBody>
          <a:bodyPr spcFirstLastPara="1" wrap="square" lIns="91425" tIns="91425" rIns="91425" bIns="91425" anchor="ctr" anchorCtr="0">
            <a:noAutofit/>
          </a:bodyPr>
          <a:lstStyle/>
          <a:p>
            <a:pPr lvl="0" algn="l" rtl="0">
              <a:lnSpc>
                <a:spcPct val="150000"/>
              </a:lnSpc>
              <a:spcBef>
                <a:spcPts val="0"/>
              </a:spcBef>
              <a:spcAft>
                <a:spcPts val="0"/>
              </a:spcAft>
              <a:buClr>
                <a:schemeClr val="tx1"/>
              </a:buClr>
            </a:pPr>
            <a:r>
              <a:rPr lang="en-US" dirty="0">
                <a:solidFill>
                  <a:schemeClr val="accent1">
                    <a:lumMod val="10000"/>
                  </a:schemeClr>
                </a:solidFill>
                <a:latin typeface="Arial Rounded MT Bold" panose="020F0704030504030204" pitchFamily="34" charset="0"/>
              </a:rPr>
              <a:t>Proposed System</a:t>
            </a:r>
          </a:p>
        </p:txBody>
      </p:sp>
      <p:sp>
        <p:nvSpPr>
          <p:cNvPr id="266" name="Google Shape;266;p44"/>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Ø"/>
            </a:pPr>
            <a:r>
              <a:rPr lang="en-US" dirty="0">
                <a:latin typeface="Arial Rounded MT Bold" panose="020F0704030504030204" pitchFamily="34" charset="0"/>
              </a:rPr>
              <a:t>System Architecture</a:t>
            </a:r>
          </a:p>
          <a:p>
            <a:pPr marL="285750" lvl="0" indent="-285750" algn="l" rtl="0">
              <a:spcBef>
                <a:spcPts val="0"/>
              </a:spcBef>
              <a:spcAft>
                <a:spcPts val="0"/>
              </a:spcAft>
              <a:buFont typeface="Wingdings" panose="05000000000000000000" pitchFamily="2" charset="2"/>
              <a:buChar char="Ø"/>
            </a:pPr>
            <a:r>
              <a:rPr lang="en-US" dirty="0">
                <a:latin typeface="Arial Rounded MT Bold" panose="020F0704030504030204" pitchFamily="34" charset="0"/>
              </a:rPr>
              <a:t>Flow Chart Diagram</a:t>
            </a:r>
            <a:endParaRPr dirty="0">
              <a:latin typeface="Arial Rounded MT Bold" panose="020F0704030504030204" pitchFamily="34" charset="0"/>
            </a:endParaRPr>
          </a:p>
        </p:txBody>
      </p:sp>
      <p:sp>
        <p:nvSpPr>
          <p:cNvPr id="267" name="Google Shape;267;p44"/>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50000"/>
                  </a:schemeClr>
                </a:solidFill>
                <a:latin typeface="Arial Rounded MT Bold" panose="020F0704030504030204" pitchFamily="34" charset="0"/>
              </a:rPr>
              <a:t>Analysis</a:t>
            </a:r>
            <a:endParaRPr dirty="0">
              <a:solidFill>
                <a:schemeClr val="tx1">
                  <a:lumMod val="50000"/>
                </a:schemeClr>
              </a:solidFill>
              <a:latin typeface="Arial Rounded MT Bold" panose="020F0704030504030204" pitchFamily="34" charset="0"/>
            </a:endParaRPr>
          </a:p>
        </p:txBody>
      </p:sp>
      <p:sp>
        <p:nvSpPr>
          <p:cNvPr id="268" name="Google Shape;268;p44"/>
          <p:cNvSpPr txBox="1">
            <a:spLocks noGrp="1"/>
          </p:cNvSpPr>
          <p:nvPr>
            <p:ph type="subTitle" idx="6"/>
          </p:nvPr>
        </p:nvSpPr>
        <p:spPr>
          <a:xfrm>
            <a:off x="2069613" y="3709517"/>
            <a:ext cx="2305500" cy="525900"/>
          </a:xfrm>
          <a:prstGeom prst="rect">
            <a:avLst/>
          </a:prstGeom>
        </p:spPr>
        <p:txBody>
          <a:bodyPr spcFirstLastPara="1" wrap="square" lIns="91425" tIns="91425" rIns="91425" bIns="91425" anchor="ctr" anchorCtr="0">
            <a:noAutofit/>
          </a:bodyPr>
          <a:lstStyle/>
          <a:p>
            <a:pPr marL="285750" lvl="0" indent="-285750" algn="l" rtl="0">
              <a:lnSpc>
                <a:spcPct val="150000"/>
              </a:lnSpc>
              <a:spcBef>
                <a:spcPts val="0"/>
              </a:spcBef>
              <a:spcAft>
                <a:spcPts val="0"/>
              </a:spcAft>
              <a:buClr>
                <a:schemeClr val="tx1"/>
              </a:buClr>
              <a:buFont typeface="Wingdings" panose="05000000000000000000" pitchFamily="2" charset="2"/>
              <a:buChar char="Ø"/>
            </a:pPr>
            <a:r>
              <a:rPr lang="en-US" sz="1400" dirty="0">
                <a:solidFill>
                  <a:schemeClr val="accent1">
                    <a:lumMod val="10000"/>
                  </a:schemeClr>
                </a:solidFill>
                <a:latin typeface="Arial Rounded MT Bold" panose="020F0704030504030204" pitchFamily="34" charset="0"/>
              </a:rPr>
              <a:t>Related works</a:t>
            </a:r>
          </a:p>
          <a:p>
            <a:pPr marL="285750" lvl="0" indent="-285750" algn="l" rtl="0">
              <a:lnSpc>
                <a:spcPct val="150000"/>
              </a:lnSpc>
              <a:spcBef>
                <a:spcPts val="0"/>
              </a:spcBef>
              <a:spcAft>
                <a:spcPts val="0"/>
              </a:spcAft>
              <a:buClr>
                <a:schemeClr val="tx1"/>
              </a:buClr>
              <a:buFont typeface="Wingdings" panose="05000000000000000000" pitchFamily="2" charset="2"/>
              <a:buChar char="Ø"/>
            </a:pPr>
            <a:r>
              <a:rPr lang="en-US" sz="1400" dirty="0">
                <a:solidFill>
                  <a:schemeClr val="accent1">
                    <a:lumMod val="10000"/>
                  </a:schemeClr>
                </a:solidFill>
                <a:latin typeface="Arial Rounded MT Bold" panose="020F0704030504030204" pitchFamily="34" charset="0"/>
              </a:rPr>
              <a:t>Domain analysis</a:t>
            </a:r>
          </a:p>
          <a:p>
            <a:pPr marL="0" lvl="0" indent="0" algn="l" rtl="0">
              <a:spcBef>
                <a:spcPts val="0"/>
              </a:spcBef>
              <a:spcAft>
                <a:spcPts val="0"/>
              </a:spcAft>
              <a:buNone/>
            </a:pPr>
            <a:endParaRPr dirty="0"/>
          </a:p>
        </p:txBody>
      </p:sp>
      <p:sp>
        <p:nvSpPr>
          <p:cNvPr id="269" name="Google Shape;269;p44"/>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1">
                    <a:lumMod val="10000"/>
                  </a:schemeClr>
                </a:solidFill>
                <a:latin typeface="Arial Rounded MT Bold" panose="020F0704030504030204" pitchFamily="34" charset="0"/>
              </a:rPr>
              <a:t>Tools</a:t>
            </a:r>
            <a:endParaRPr dirty="0"/>
          </a:p>
        </p:txBody>
      </p:sp>
      <p:sp>
        <p:nvSpPr>
          <p:cNvPr id="270" name="Google Shape;270;p44"/>
          <p:cNvSpPr txBox="1">
            <a:spLocks noGrp="1"/>
          </p:cNvSpPr>
          <p:nvPr>
            <p:ph type="subTitle" idx="8"/>
          </p:nvPr>
        </p:nvSpPr>
        <p:spPr>
          <a:xfrm>
            <a:off x="5922982" y="3665562"/>
            <a:ext cx="2984798" cy="525900"/>
          </a:xfrm>
          <a:prstGeom prst="rect">
            <a:avLst/>
          </a:prstGeom>
        </p:spPr>
        <p:txBody>
          <a:bodyPr spcFirstLastPara="1" wrap="square" lIns="91425" tIns="91425" rIns="91425" bIns="91425" anchor="ctr" anchorCtr="0">
            <a:noAutofit/>
          </a:bodyPr>
          <a:lstStyle/>
          <a:p>
            <a:pPr marL="285750" lvl="0" indent="-285750" algn="l" rtl="0">
              <a:lnSpc>
                <a:spcPct val="150000"/>
              </a:lnSpc>
              <a:spcBef>
                <a:spcPts val="0"/>
              </a:spcBef>
              <a:spcAft>
                <a:spcPts val="0"/>
              </a:spcAft>
              <a:buClr>
                <a:schemeClr val="tx1"/>
              </a:buClr>
              <a:buFont typeface="Wingdings" panose="05000000000000000000" pitchFamily="2" charset="2"/>
              <a:buChar char="Ø"/>
            </a:pPr>
            <a:r>
              <a:rPr lang="en-US" sz="1400" dirty="0">
                <a:solidFill>
                  <a:schemeClr val="accent1">
                    <a:lumMod val="10000"/>
                  </a:schemeClr>
                </a:solidFill>
                <a:latin typeface="Arial Rounded MT Bold" panose="020F0704030504030204" pitchFamily="34" charset="0"/>
              </a:rPr>
              <a:t>Techniques</a:t>
            </a:r>
          </a:p>
          <a:p>
            <a:pPr marL="285750" lvl="0" indent="-285750" algn="l" rtl="0">
              <a:lnSpc>
                <a:spcPct val="150000"/>
              </a:lnSpc>
              <a:spcBef>
                <a:spcPts val="0"/>
              </a:spcBef>
              <a:spcAft>
                <a:spcPts val="0"/>
              </a:spcAft>
              <a:buClr>
                <a:schemeClr val="tx1"/>
              </a:buClr>
              <a:buFont typeface="Wingdings" panose="05000000000000000000" pitchFamily="2" charset="2"/>
              <a:buChar char="Ø"/>
            </a:pPr>
            <a:r>
              <a:rPr lang="en-US" sz="1400" dirty="0" smtClean="0">
                <a:solidFill>
                  <a:schemeClr val="accent1">
                    <a:lumMod val="10000"/>
                  </a:schemeClr>
                </a:solidFill>
                <a:latin typeface="Arial Rounded MT Bold" panose="020F0704030504030204" pitchFamily="34" charset="0"/>
              </a:rPr>
              <a:t>Implementation and results</a:t>
            </a:r>
            <a:endParaRPr lang="en-US" sz="1400" dirty="0">
              <a:solidFill>
                <a:schemeClr val="accent1">
                  <a:lumMod val="10000"/>
                </a:schemeClr>
              </a:solidFill>
              <a:latin typeface="Arial Rounded MT Bold" panose="020F07040305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6"/>
          <p:cNvPicPr preferRelativeResize="0"/>
          <p:nvPr/>
        </p:nvPicPr>
        <p:blipFill rotWithShape="1">
          <a:blip r:embed="rId3">
            <a:alphaModFix/>
          </a:blip>
          <a:srcRect t="12219" r="23171" b="12068"/>
          <a:stretch/>
        </p:blipFill>
        <p:spPr>
          <a:xfrm flipH="1">
            <a:off x="4323101" y="430475"/>
            <a:ext cx="4782524" cy="4713024"/>
          </a:xfrm>
          <a:prstGeom prst="rect">
            <a:avLst/>
          </a:prstGeom>
          <a:noFill/>
          <a:ln>
            <a:noFill/>
          </a:ln>
        </p:spPr>
      </p:pic>
      <p:sp>
        <p:nvSpPr>
          <p:cNvPr id="284" name="Google Shape;284;p46"/>
          <p:cNvSpPr txBox="1">
            <a:spLocks noGrp="1"/>
          </p:cNvSpPr>
          <p:nvPr>
            <p:ph type="title"/>
          </p:nvPr>
        </p:nvSpPr>
        <p:spPr>
          <a:xfrm>
            <a:off x="720000" y="1839825"/>
            <a:ext cx="394344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t>Introduction</a:t>
            </a:r>
            <a:endParaRPr sz="4800" dirty="0"/>
          </a:p>
        </p:txBody>
      </p:sp>
      <p:sp>
        <p:nvSpPr>
          <p:cNvPr id="285" name="Google Shape;285;p46"/>
          <p:cNvSpPr txBox="1">
            <a:spLocks noGrp="1"/>
          </p:cNvSpPr>
          <p:nvPr>
            <p:ph type="title" idx="2"/>
          </p:nvPr>
        </p:nvSpPr>
        <p:spPr>
          <a:xfrm>
            <a:off x="7200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87" name="Google Shape;287;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46"/>
          <p:cNvCxnSpPr/>
          <p:nvPr/>
        </p:nvCxnSpPr>
        <p:spPr>
          <a:xfrm>
            <a:off x="780087" y="3679913"/>
            <a:ext cx="21375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Abstract</a:t>
            </a:r>
            <a:endParaRPr dirty="0"/>
          </a:p>
        </p:txBody>
      </p:sp>
      <p:sp>
        <p:nvSpPr>
          <p:cNvPr id="294" name="Google Shape;294;p47"/>
          <p:cNvSpPr txBox="1">
            <a:spLocks noGrp="1"/>
          </p:cNvSpPr>
          <p:nvPr>
            <p:ph type="subTitle" idx="1"/>
          </p:nvPr>
        </p:nvSpPr>
        <p:spPr>
          <a:xfrm>
            <a:off x="1309200" y="1302025"/>
            <a:ext cx="6622226" cy="3558210"/>
          </a:xfrm>
          <a:prstGeom prst="rect">
            <a:avLst/>
          </a:prstGeom>
        </p:spPr>
        <p:txBody>
          <a:bodyPr spcFirstLastPara="1" wrap="square" lIns="91425" tIns="91425" rIns="91425" bIns="91425" anchor="t" anchorCtr="0">
            <a:noAutofit/>
          </a:bodyPr>
          <a:lstStyle/>
          <a:p>
            <a:pPr algn="just"/>
            <a:r>
              <a:rPr lang="en-US" dirty="0" smtClean="0"/>
              <a:t>The </a:t>
            </a:r>
            <a:r>
              <a:rPr lang="en-US" dirty="0"/>
              <a:t>Guardian newspaper revealed that the death rate of injured inside the ambulance has increased in a year 2023 up to 160,000 per a year. This is because they are stuck outside hospitals. our aim is to build a fast and secured IOT system can gathering and monitoring the patient’s status. Our proposed system will able to read data from sensors (body temperature, blood pressure sensor, heart rate pulse., etc.).then, the system will be able to send a secured data to the server system in the hospital to make decision remotely by specialist doctor. In case the specialist doctor does not respond, the </a:t>
            </a:r>
            <a:r>
              <a:rPr lang="en-US" dirty="0" err="1"/>
              <a:t>Chatbot</a:t>
            </a:r>
            <a:r>
              <a:rPr lang="en-US" dirty="0"/>
              <a:t> takes over.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US" sz="2800" dirty="0">
                <a:solidFill>
                  <a:schemeClr val="accent1">
                    <a:lumMod val="10000"/>
                  </a:schemeClr>
                </a:solidFill>
                <a:latin typeface="Arial Rounded MT Bold" panose="020F0704030504030204" pitchFamily="34" charset="0"/>
              </a:rPr>
              <a:t>Problem Statement</a:t>
            </a:r>
            <a:endParaRPr dirty="0"/>
          </a:p>
        </p:txBody>
      </p:sp>
      <p:sp>
        <p:nvSpPr>
          <p:cNvPr id="294" name="Google Shape;294;p47"/>
          <p:cNvSpPr txBox="1">
            <a:spLocks noGrp="1"/>
          </p:cNvSpPr>
          <p:nvPr>
            <p:ph type="subTitle" idx="1"/>
          </p:nvPr>
        </p:nvSpPr>
        <p:spPr>
          <a:xfrm>
            <a:off x="1309200" y="1302026"/>
            <a:ext cx="6525600" cy="3072636"/>
          </a:xfrm>
          <a:prstGeom prst="rect">
            <a:avLst/>
          </a:prstGeom>
        </p:spPr>
        <p:txBody>
          <a:bodyPr spcFirstLastPara="1" wrap="square" lIns="91425" tIns="91425" rIns="91425" bIns="91425" anchor="t" anchorCtr="0">
            <a:noAutofit/>
          </a:bodyPr>
          <a:lstStyle/>
          <a:p>
            <a:pPr marL="342900" marR="182880" lvl="0" indent="-342900" algn="l" rtl="0">
              <a:lnSpc>
                <a:spcPct val="150000"/>
              </a:lnSpc>
              <a:spcAft>
                <a:spcPts val="1000"/>
              </a:spcAft>
              <a:buFont typeface="Symbol" panose="05050102010706020507" pitchFamily="18" charset="2"/>
              <a:buChar char=""/>
            </a:pPr>
            <a:r>
              <a:rPr lang="en-US" kern="50" dirty="0">
                <a:effectLst/>
                <a:latin typeface="Arial Rounded MT Bold" panose="020F0704030504030204" pitchFamily="34" charset="0"/>
                <a:ea typeface="Times New Roman" panose="02020603050405020304" pitchFamily="18" charset="0"/>
                <a:cs typeface="Times New Roman" panose="02020603050405020304" pitchFamily="18" charset="0"/>
              </a:rPr>
              <a:t>Every day, many people die on the way to hospital because the paramedic doesn’t know that the patient need to quick intervention </a:t>
            </a:r>
            <a:endParaRPr lang="en-GB" kern="50" dirty="0">
              <a:effectLst/>
              <a:latin typeface="Arial Rounded MT Bold" panose="020F0704030504030204" pitchFamily="34" charset="0"/>
              <a:ea typeface="Times New Roman" panose="02020603050405020304" pitchFamily="18" charset="0"/>
              <a:cs typeface="Times New Roman" panose="02020603050405020304" pitchFamily="18" charset="0"/>
            </a:endParaRPr>
          </a:p>
          <a:p>
            <a:pPr marL="342900" marR="182880" lvl="0" indent="-342900" algn="l">
              <a:lnSpc>
                <a:spcPct val="150000"/>
              </a:lnSpc>
              <a:spcAft>
                <a:spcPts val="0"/>
              </a:spcAft>
              <a:buFont typeface="Symbol" panose="05050102010706020507" pitchFamily="18" charset="2"/>
              <a:buChar char=""/>
            </a:pPr>
            <a:r>
              <a:rPr lang="en-US" kern="50" dirty="0">
                <a:effectLst/>
                <a:latin typeface="Arial Rounded MT Bold" panose="020F0704030504030204" pitchFamily="34" charset="0"/>
                <a:ea typeface="Times New Roman" panose="02020603050405020304" pitchFamily="18" charset="0"/>
                <a:cs typeface="Times New Roman" panose="02020603050405020304" pitchFamily="18" charset="0"/>
              </a:rPr>
              <a:t>Many  injured people can be died before arriving to the hospital because there are insufficient data about the patient , his medical history and his illness (Ex: Urgent surgery)</a:t>
            </a:r>
            <a:endParaRPr lang="en-GB" kern="50" dirty="0">
              <a:effectLst/>
              <a:latin typeface="Arial Rounded MT Bold" panose="020F0704030504030204" pitchFamily="34" charset="0"/>
              <a:ea typeface="Times New Roman" panose="02020603050405020304" pitchFamily="18" charset="0"/>
              <a:cs typeface="Times New Roman" panose="02020603050405020304" pitchFamily="18" charset="0"/>
            </a:endParaRPr>
          </a:p>
          <a:p>
            <a:pPr marL="342900" marR="182880" lvl="0" indent="-342900" algn="l">
              <a:lnSpc>
                <a:spcPct val="150000"/>
              </a:lnSpc>
              <a:spcAft>
                <a:spcPts val="0"/>
              </a:spcAft>
              <a:buFont typeface="Symbol" panose="05050102010706020507" pitchFamily="18" charset="2"/>
              <a:buChar char=""/>
            </a:pPr>
            <a:r>
              <a:rPr lang="en-US" kern="50" dirty="0">
                <a:effectLst/>
                <a:latin typeface="Arial Rounded MT Bold" panose="020F0704030504030204" pitchFamily="34" charset="0"/>
                <a:ea typeface="Times New Roman" panose="02020603050405020304" pitchFamily="18" charset="0"/>
                <a:cs typeface="Times New Roman" panose="02020603050405020304" pitchFamily="18" charset="0"/>
              </a:rPr>
              <a:t>The lack of existence appropriate doctor when the patient arrives to the hospital</a:t>
            </a:r>
            <a:endParaRPr lang="en-GB" kern="50" dirty="0">
              <a:effectLst/>
              <a:latin typeface="Arial Rounded MT Bold" panose="020F07040305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1600"/>
              </a:spcAft>
              <a:buNone/>
            </a:pPr>
            <a:endParaRPr lang="en-GB" dirty="0"/>
          </a:p>
        </p:txBody>
      </p:sp>
    </p:spTree>
    <p:extLst>
      <p:ext uri="{BB962C8B-B14F-4D97-AF65-F5344CB8AC3E}">
        <p14:creationId xmlns:p14="http://schemas.microsoft.com/office/powerpoint/2010/main" val="92423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US" sz="2800" dirty="0" smtClean="0">
                <a:solidFill>
                  <a:schemeClr val="accent1">
                    <a:lumMod val="10000"/>
                  </a:schemeClr>
                </a:solidFill>
                <a:latin typeface="Arial Rounded MT Bold" panose="020F0704030504030204" pitchFamily="34" charset="0"/>
              </a:rPr>
              <a:t>Aims and Objectives</a:t>
            </a:r>
            <a:endParaRPr dirty="0"/>
          </a:p>
        </p:txBody>
      </p:sp>
      <p:sp>
        <p:nvSpPr>
          <p:cNvPr id="294" name="Google Shape;294;p47"/>
          <p:cNvSpPr txBox="1">
            <a:spLocks noGrp="1"/>
          </p:cNvSpPr>
          <p:nvPr>
            <p:ph type="subTitle" idx="1"/>
          </p:nvPr>
        </p:nvSpPr>
        <p:spPr>
          <a:xfrm>
            <a:off x="1309200" y="1302026"/>
            <a:ext cx="6525600" cy="3391894"/>
          </a:xfrm>
          <a:prstGeom prst="rect">
            <a:avLst/>
          </a:prstGeom>
        </p:spPr>
        <p:txBody>
          <a:bodyPr spcFirstLastPara="1" wrap="square" lIns="91425" tIns="91425" rIns="91425" bIns="91425" anchor="t" anchorCtr="0">
            <a:noAutofit/>
          </a:bodyPr>
          <a:lstStyle/>
          <a:p>
            <a:pPr algn="just"/>
            <a:r>
              <a:rPr lang="en-US" dirty="0" smtClean="0"/>
              <a:t>Our </a:t>
            </a:r>
            <a:r>
              <a:rPr lang="en-US" dirty="0"/>
              <a:t>Project(Fast Secured Emergency System) can gather and monitor Patients' medical readings via various sensors, then upload these data alongside the personal info of the patient to Firebase using the </a:t>
            </a:r>
            <a:r>
              <a:rPr lang="en-US" dirty="0" err="1"/>
              <a:t>clientside</a:t>
            </a:r>
            <a:r>
              <a:rPr lang="en-US" dirty="0"/>
              <a:t> application(ambulance), then the server-side retrieves these data as soon as it uploaded, the doctor view these data and give medical instruction via the chat app to the paramedic in the ambulance. If the doctor didn't respond quickly, then the </a:t>
            </a:r>
            <a:r>
              <a:rPr lang="en-US" dirty="0" err="1"/>
              <a:t>chatbot</a:t>
            </a:r>
            <a:r>
              <a:rPr lang="en-US" dirty="0"/>
              <a:t> will take over, as it will ask the paramedic some questions to give the appropriate medical procedure until they reach the hospital.</a:t>
            </a:r>
          </a:p>
        </p:txBody>
      </p:sp>
    </p:spTree>
    <p:extLst>
      <p:ext uri="{BB962C8B-B14F-4D97-AF65-F5344CB8AC3E}">
        <p14:creationId xmlns:p14="http://schemas.microsoft.com/office/powerpoint/2010/main" val="1789325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1" name="Google Shape;301;p48"/>
          <p:cNvSpPr txBox="1">
            <a:spLocks noGrp="1"/>
          </p:cNvSpPr>
          <p:nvPr>
            <p:ph type="title"/>
          </p:nvPr>
        </p:nvSpPr>
        <p:spPr>
          <a:xfrm>
            <a:off x="4208007" y="1763102"/>
            <a:ext cx="3945300" cy="572700"/>
          </a:xfrm>
          <a:prstGeom prst="rect">
            <a:avLst/>
          </a:prstGeom>
        </p:spPr>
        <p:txBody>
          <a:bodyPr spcFirstLastPara="1" wrap="square" lIns="91425" tIns="91425" rIns="91425" bIns="91425" anchor="ctr" anchorCtr="0">
            <a:noAutofit/>
          </a:bodyPr>
          <a:lstStyle/>
          <a:p>
            <a:r>
              <a:rPr lang="en-US" sz="3200" dirty="0">
                <a:solidFill>
                  <a:schemeClr val="accent1">
                    <a:lumMod val="10000"/>
                  </a:schemeClr>
                </a:solidFill>
                <a:latin typeface="Arial Rounded MT Bold" panose="020F0704030504030204" pitchFamily="34" charset="0"/>
              </a:rPr>
              <a:t>Proposed System</a:t>
            </a:r>
            <a:endParaRPr sz="3200" dirty="0"/>
          </a:p>
        </p:txBody>
      </p:sp>
      <p:cxnSp>
        <p:nvCxnSpPr>
          <p:cNvPr id="302" name="Google Shape;302;p48"/>
          <p:cNvCxnSpPr/>
          <p:nvPr/>
        </p:nvCxnSpPr>
        <p:spPr>
          <a:xfrm>
            <a:off x="4823187" y="2524130"/>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03" name="Google Shape;303;p48"/>
          <p:cNvGrpSpPr/>
          <p:nvPr/>
        </p:nvGrpSpPr>
        <p:grpSpPr>
          <a:xfrm>
            <a:off x="4878874" y="1218757"/>
            <a:ext cx="2523598" cy="356601"/>
            <a:chOff x="1524913" y="922950"/>
            <a:chExt cx="6094175" cy="564600"/>
          </a:xfrm>
        </p:grpSpPr>
        <p:cxnSp>
          <p:nvCxnSpPr>
            <p:cNvPr id="304" name="Google Shape;304;p4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05" name="Google Shape;305;p4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pic>
        <p:nvPicPr>
          <p:cNvPr id="306" name="Google Shape;306;p48"/>
          <p:cNvPicPr preferRelativeResize="0"/>
          <p:nvPr/>
        </p:nvPicPr>
        <p:blipFill rotWithShape="1">
          <a:blip r:embed="rId3">
            <a:alphaModFix/>
          </a:blip>
          <a:srcRect l="25639" r="25644" b="13688"/>
          <a:stretch/>
        </p:blipFill>
        <p:spPr>
          <a:xfrm>
            <a:off x="1297775" y="528175"/>
            <a:ext cx="2604950" cy="4615326"/>
          </a:xfrm>
          <a:prstGeom prst="rect">
            <a:avLst/>
          </a:prstGeom>
          <a:noFill/>
          <a:ln>
            <a:noFill/>
          </a:ln>
        </p:spPr>
      </p:pic>
      <p:sp>
        <p:nvSpPr>
          <p:cNvPr id="3" name="TextBox 2">
            <a:extLst>
              <a:ext uri="{FF2B5EF4-FFF2-40B4-BE49-F238E27FC236}">
                <a16:creationId xmlns:a16="http://schemas.microsoft.com/office/drawing/2014/main" id="{0156FE0A-B08D-1F39-CD3A-9FD78F784D1F}"/>
              </a:ext>
            </a:extLst>
          </p:cNvPr>
          <p:cNvSpPr txBox="1"/>
          <p:nvPr/>
        </p:nvSpPr>
        <p:spPr>
          <a:xfrm>
            <a:off x="6839407" y="787869"/>
            <a:ext cx="5118652" cy="861774"/>
          </a:xfrm>
          <a:prstGeom prst="rect">
            <a:avLst/>
          </a:prstGeom>
          <a:noFill/>
        </p:spPr>
        <p:txBody>
          <a:bodyPr wrap="square">
            <a:spAutoFit/>
          </a:bodyPr>
          <a:lstStyle/>
          <a:p>
            <a:pPr marL="0" lvl="0" indent="0" algn="l" rtl="0">
              <a:spcBef>
                <a:spcPts val="0"/>
              </a:spcBef>
              <a:spcAft>
                <a:spcPts val="0"/>
              </a:spcAft>
              <a:buNone/>
            </a:pPr>
            <a:r>
              <a:rPr lang="en" sz="5000" dirty="0">
                <a:latin typeface="Prata"/>
              </a:rPr>
              <a:t>02</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89574" y="121321"/>
            <a:ext cx="7704000" cy="572700"/>
          </a:xfrm>
          <a:prstGeom prst="rect">
            <a:avLst/>
          </a:prstGeom>
        </p:spPr>
        <p:txBody>
          <a:bodyPr spcFirstLastPara="1" wrap="square" lIns="91425" tIns="91425" rIns="91425" bIns="91425" anchor="ctr" anchorCtr="0">
            <a:noAutofit/>
          </a:bodyPr>
          <a:lstStyle/>
          <a:p>
            <a:r>
              <a:rPr lang="en-US" dirty="0"/>
              <a:t>System Architecture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47" y="868703"/>
            <a:ext cx="9144000" cy="3875326"/>
          </a:xfrm>
          <a:prstGeom prst="rect">
            <a:avLst/>
          </a:prstGeom>
        </p:spPr>
      </p:pic>
    </p:spTree>
    <p:extLst>
      <p:ext uri="{BB962C8B-B14F-4D97-AF65-F5344CB8AC3E}">
        <p14:creationId xmlns:p14="http://schemas.microsoft.com/office/powerpoint/2010/main" val="2750450563"/>
      </p:ext>
    </p:extLst>
  </p:cSld>
  <p:clrMapOvr>
    <a:masterClrMapping/>
  </p:clrMapOvr>
  <p:timing>
    <p:tnLst>
      <p:par>
        <p:cTn id="1" dur="indefinite" restart="never" nodeType="tmRoot"/>
      </p:par>
    </p:tnLst>
  </p:timing>
</p:sld>
</file>

<file path=ppt/theme/theme1.xml><?xml version="1.0" encoding="utf-8"?>
<a:theme xmlns:a="http://schemas.openxmlformats.org/drawingml/2006/main"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TotalTime>
  <Words>1306</Words>
  <Application>Microsoft Office PowerPoint</Application>
  <PresentationFormat>On-screen Show (16:9)</PresentationFormat>
  <Paragraphs>208</Paragraphs>
  <Slides>26</Slides>
  <Notes>23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Rounded MT Bold</vt:lpstr>
      <vt:lpstr>Exo</vt:lpstr>
      <vt:lpstr>Prata</vt:lpstr>
      <vt:lpstr>Symbol</vt:lpstr>
      <vt:lpstr>Times New Roman</vt:lpstr>
      <vt:lpstr>Wingdings</vt:lpstr>
      <vt:lpstr>Animated Healthcare Center by Slidesgo</vt:lpstr>
      <vt:lpstr>Fast Secured Emergency System</vt:lpstr>
      <vt:lpstr>Our Team</vt:lpstr>
      <vt:lpstr>03</vt:lpstr>
      <vt:lpstr>Introduction</vt:lpstr>
      <vt:lpstr>Abstract</vt:lpstr>
      <vt:lpstr>Problem Statement</vt:lpstr>
      <vt:lpstr>Aims and Objectives</vt:lpstr>
      <vt:lpstr>Proposed System</vt:lpstr>
      <vt:lpstr>System Architecture</vt:lpstr>
      <vt:lpstr>Flow Chart Diagram</vt:lpstr>
      <vt:lpstr>           Analysis</vt:lpstr>
      <vt:lpstr>Related Work</vt:lpstr>
      <vt:lpstr>Requirement Analysis</vt:lpstr>
      <vt:lpstr>PowerPoint Presentation</vt:lpstr>
      <vt:lpstr>Techniques</vt:lpstr>
      <vt:lpstr>Techniques Cont.</vt:lpstr>
      <vt:lpstr>Tools</vt:lpstr>
      <vt:lpstr>Tools Cont.</vt:lpstr>
      <vt:lpstr>Tools Cont.</vt:lpstr>
      <vt:lpstr>PowerPoint Presentation</vt:lpstr>
      <vt:lpstr>Home and login</vt:lpstr>
      <vt:lpstr>ambulance side</vt:lpstr>
      <vt:lpstr>Hospital side</vt:lpstr>
      <vt:lpstr>Results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Secured Emergency System</dc:title>
  <dc:creator>kemo</dc:creator>
  <cp:lastModifiedBy>DELL</cp:lastModifiedBy>
  <cp:revision>29</cp:revision>
  <dcterms:modified xsi:type="dcterms:W3CDTF">2023-06-13T15:03:20Z</dcterms:modified>
</cp:coreProperties>
</file>